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7FF65742_E4EF675B.xml" ContentType="application/vnd.ms-powerpoint.comment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63" r:id="rId5"/>
    <p:sldId id="2146850073" r:id="rId6"/>
    <p:sldId id="2146850071" r:id="rId7"/>
    <p:sldId id="2146850074" r:id="rId8"/>
    <p:sldId id="764" r:id="rId9"/>
    <p:sldId id="2146850629" r:id="rId10"/>
    <p:sldId id="2146851171" r:id="rId11"/>
    <p:sldId id="11556" r:id="rId12"/>
    <p:sldId id="2146850632" r:id="rId13"/>
    <p:sldId id="2146850633" r:id="rId14"/>
    <p:sldId id="2146850601" r:id="rId15"/>
    <p:sldId id="2146850631" r:id="rId16"/>
    <p:sldId id="2146851173" r:id="rId17"/>
    <p:sldId id="2146851172" r:id="rId18"/>
    <p:sldId id="5440" r:id="rId19"/>
    <p:sldId id="2146850603" r:id="rId20"/>
    <p:sldId id="2146850602" r:id="rId21"/>
    <p:sldId id="283" r:id="rId22"/>
    <p:sldId id="2146850605" r:id="rId23"/>
    <p:sldId id="2146850606" r:id="rId24"/>
    <p:sldId id="2146850607" r:id="rId25"/>
    <p:sldId id="2146850628" r:id="rId26"/>
    <p:sldId id="2146850608" r:id="rId27"/>
    <p:sldId id="2146850610" r:id="rId28"/>
    <p:sldId id="2146850611" r:id="rId29"/>
    <p:sldId id="2146850612" r:id="rId30"/>
    <p:sldId id="2146850613" r:id="rId31"/>
    <p:sldId id="2146850617" r:id="rId32"/>
    <p:sldId id="2146850616" r:id="rId33"/>
    <p:sldId id="2146850619" r:id="rId34"/>
    <p:sldId id="2146850620" r:id="rId35"/>
    <p:sldId id="2146850621" r:id="rId36"/>
    <p:sldId id="2146850622" r:id="rId37"/>
    <p:sldId id="2146850614" r:id="rId38"/>
    <p:sldId id="5409" r:id="rId39"/>
    <p:sldId id="2146850623" r:id="rId40"/>
    <p:sldId id="2146850624" r:id="rId41"/>
    <p:sldId id="2146850625" r:id="rId42"/>
    <p:sldId id="2146850626" r:id="rId43"/>
    <p:sldId id="2146850627" r:id="rId44"/>
    <p:sldId id="260" r:id="rId4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2D399B-D167-4ABF-7332-8EC40CB4C351}" name="下川 稔梨" initials="下" userId="S::minori.shimokawa@hacobu.jp::8fc024a6-28a7-4e3a-bc14-3f1781c826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00B8BE-1C22-4A4A-9A41-78E676A9E3E9}" v="52" dt="2024-03-27T08:08:46.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07" autoAdjust="0"/>
    <p:restoredTop sz="94660"/>
  </p:normalViewPr>
  <p:slideViewPr>
    <p:cSldViewPr snapToGrid="0" showGuides="1">
      <p:cViewPr varScale="1">
        <p:scale>
          <a:sx n="110" d="100"/>
          <a:sy n="110" d="100"/>
        </p:scale>
        <p:origin x="1146"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谷 草太" clId="Web-{DE00B8BE-1C22-4A4A-9A41-78E676A9E3E9}"/>
    <pc:docChg chg="modSld">
      <pc:chgData name="大谷 草太" userId="" providerId="" clId="Web-{DE00B8BE-1C22-4A4A-9A41-78E676A9E3E9}" dt="2024-03-27T08:08:40.174" v="50" actId="20577"/>
      <pc:docMkLst>
        <pc:docMk/>
      </pc:docMkLst>
      <pc:sldChg chg="modSp">
        <pc:chgData name="大谷 草太" userId="" providerId="" clId="Web-{DE00B8BE-1C22-4A4A-9A41-78E676A9E3E9}" dt="2024-03-27T08:08:40.174" v="50" actId="20577"/>
        <pc:sldMkLst>
          <pc:docMk/>
          <pc:sldMk cId="4221005121" sldId="2146850602"/>
        </pc:sldMkLst>
        <pc:spChg chg="mod">
          <ac:chgData name="大谷 草太" userId="" providerId="" clId="Web-{DE00B8BE-1C22-4A4A-9A41-78E676A9E3E9}" dt="2024-03-27T08:08:40.174" v="50" actId="20577"/>
          <ac:spMkLst>
            <pc:docMk/>
            <pc:sldMk cId="4221005121" sldId="2146850602"/>
            <ac:spMk id="3" creationId="{D53A19A1-DEF8-9F65-E6CC-2EC6019FBCC9}"/>
          </ac:spMkLst>
        </pc:spChg>
        <pc:spChg chg="mod">
          <ac:chgData name="大谷 草太" userId="" providerId="" clId="Web-{DE00B8BE-1C22-4A4A-9A41-78E676A9E3E9}" dt="2024-03-27T08:06:23.764" v="9" actId="1076"/>
          <ac:spMkLst>
            <pc:docMk/>
            <pc:sldMk cId="4221005121" sldId="2146850602"/>
            <ac:spMk id="7" creationId="{0837303F-16EA-0490-889E-91CF4F592A58}"/>
          </ac:spMkLst>
        </pc:spChg>
      </pc:sldChg>
    </pc:docChg>
  </pc:docChgLst>
</pc:chgInfo>
</file>

<file path=ppt/comments/modernComment_7FF65742_E4EF675B.xml><?xml version="1.0" encoding="utf-8"?>
<p188:cmLst xmlns:a="http://schemas.openxmlformats.org/drawingml/2006/main" xmlns:r="http://schemas.openxmlformats.org/officeDocument/2006/relationships" xmlns:p188="http://schemas.microsoft.com/office/powerpoint/2018/8/main">
  <p188:cm id="{6C0A3DD1-4AE7-481E-813F-015BE9D227E1}" authorId="{972D399B-D167-4ABF-7332-8EC40CB4C351}" created="2024-09-12T05:17:30.537">
    <ac:txMkLst xmlns:ac="http://schemas.microsoft.com/office/drawing/2013/main/command">
      <pc:docMk xmlns:pc="http://schemas.microsoft.com/office/powerpoint/2013/main/command"/>
      <pc:sldMk xmlns:pc="http://schemas.microsoft.com/office/powerpoint/2013/main/command" cId="3840894811" sldId="2146850626"/>
      <ac:graphicFrameMk id="4" creationId="{D2134C64-C64F-5168-C94C-A81A7990E756}"/>
      <ac:tblMk/>
      <ac:tcMk rowId="240720310" colId="732778168"/>
      <ac:txMk cp="12" len="16">
        <ac:context len="103" hash="4055556104"/>
      </ac:txMk>
    </ac:txMkLst>
    <p188:pos x="2306432" y="1256188"/>
    <p188:txBody>
      <a:bodyPr/>
      <a:lstStyle/>
      <a:p>
        <a:r>
          <a:rPr lang="ja-JP" altLang="en-US"/>
          <a:t>メールアドレスを記載頂くこともありますが、お電話のみでよろしいでしょうか？</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0"/>
            <a:ext cx="2949787" cy="498693"/>
          </a:xfrm>
          <a:prstGeom prst="rect">
            <a:avLst/>
          </a:prstGeom>
        </p:spPr>
        <p:txBody>
          <a:bodyPr vert="horz" lIns="91440" tIns="45720" rIns="91440" bIns="45720" rtlCol="0"/>
          <a:lstStyle>
            <a:lvl1pPr algn="r">
              <a:defRPr sz="1200"/>
            </a:lvl1pPr>
          </a:lstStyle>
          <a:p>
            <a:fld id="{FD36F4E1-C5FB-4D4D-A75C-BD0B122E8F85}" type="datetimeFigureOut">
              <a:rPr kumimoji="1" lang="ja-JP" altLang="en-US" smtClean="0"/>
              <a:t>2024/9/20</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9"/>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9"/>
            <a:ext cx="2949787" cy="498692"/>
          </a:xfrm>
          <a:prstGeom prst="rect">
            <a:avLst/>
          </a:prstGeom>
        </p:spPr>
        <p:txBody>
          <a:bodyPr vert="horz" lIns="91440" tIns="45720" rIns="91440" bIns="45720" rtlCol="0" anchor="b"/>
          <a:lstStyle>
            <a:lvl1pPr algn="r">
              <a:defRPr sz="1200"/>
            </a:lvl1pPr>
          </a:lstStyle>
          <a:p>
            <a:fld id="{3DF0A4F8-52CE-4DB8-AB92-3329CF331659}" type="slidenum">
              <a:rPr kumimoji="1" lang="ja-JP" altLang="en-US" smtClean="0"/>
              <a:t>‹#›</a:t>
            </a:fld>
            <a:endParaRPr kumimoji="1" lang="ja-JP" altLang="en-US"/>
          </a:p>
        </p:txBody>
      </p:sp>
    </p:spTree>
    <p:extLst>
      <p:ext uri="{BB962C8B-B14F-4D97-AF65-F5344CB8AC3E}">
        <p14:creationId xmlns:p14="http://schemas.microsoft.com/office/powerpoint/2010/main" val="21719426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Hacobu）">
    <p:spTree>
      <p:nvGrpSpPr>
        <p:cNvPr id="1" name=""/>
        <p:cNvGrpSpPr/>
        <p:nvPr/>
      </p:nvGrpSpPr>
      <p:grpSpPr>
        <a:xfrm>
          <a:off x="0" y="0"/>
          <a:ext cx="0" cy="0"/>
          <a:chOff x="0" y="0"/>
          <a:chExt cx="0" cy="0"/>
        </a:xfrm>
      </p:grpSpPr>
      <p:pic>
        <p:nvPicPr>
          <p:cNvPr id="4" name="図 3" descr="夕日が見える道路&#10;&#10;自動的に生成された説明">
            <a:extLst>
              <a:ext uri="{FF2B5EF4-FFF2-40B4-BE49-F238E27FC236}">
                <a16:creationId xmlns:a16="http://schemas.microsoft.com/office/drawing/2014/main" id="{A43E7535-7AE3-0E04-EC7C-355AE92F98F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299" t="16666" r="26146"/>
          <a:stretch/>
        </p:blipFill>
        <p:spPr>
          <a:xfrm>
            <a:off x="6312000" y="461860"/>
            <a:ext cx="5381432" cy="5991140"/>
          </a:xfrm>
          <a:prstGeom prst="roundRect">
            <a:avLst>
              <a:gd name="adj" fmla="val 2597"/>
            </a:avLst>
          </a:prstGeom>
        </p:spPr>
      </p:pic>
      <p:grpSp>
        <p:nvGrpSpPr>
          <p:cNvPr id="6" name="グループ化 5">
            <a:extLst>
              <a:ext uri="{FF2B5EF4-FFF2-40B4-BE49-F238E27FC236}">
                <a16:creationId xmlns:a16="http://schemas.microsoft.com/office/drawing/2014/main" id="{8A7AA7E2-6688-EBCF-C7F3-4874CFA44D2A}"/>
              </a:ext>
            </a:extLst>
          </p:cNvPr>
          <p:cNvGrpSpPr/>
          <p:nvPr userDrawn="1"/>
        </p:nvGrpSpPr>
        <p:grpSpPr>
          <a:xfrm>
            <a:off x="2143282" y="6109667"/>
            <a:ext cx="1171386" cy="261293"/>
            <a:chOff x="3801134" y="10074942"/>
            <a:chExt cx="1931567" cy="430857"/>
          </a:xfrm>
        </p:grpSpPr>
        <p:pic>
          <p:nvPicPr>
            <p:cNvPr id="7" name="object 13">
              <a:extLst>
                <a:ext uri="{FF2B5EF4-FFF2-40B4-BE49-F238E27FC236}">
                  <a16:creationId xmlns:a16="http://schemas.microsoft.com/office/drawing/2014/main" id="{3EA8AF5F-5BE2-2C06-E30D-3541012209ED}"/>
                </a:ext>
              </a:extLst>
            </p:cNvPr>
            <p:cNvPicPr/>
            <p:nvPr/>
          </p:nvPicPr>
          <p:blipFill>
            <a:blip r:embed="rId3" cstate="print"/>
            <a:stretch>
              <a:fillRect/>
            </a:stretch>
          </p:blipFill>
          <p:spPr>
            <a:xfrm>
              <a:off x="3801134" y="10358097"/>
              <a:ext cx="183198" cy="147702"/>
            </a:xfrm>
            <a:prstGeom prst="rect">
              <a:avLst/>
            </a:prstGeom>
          </p:spPr>
        </p:pic>
        <p:sp>
          <p:nvSpPr>
            <p:cNvPr id="8" name="object 14">
              <a:extLst>
                <a:ext uri="{FF2B5EF4-FFF2-40B4-BE49-F238E27FC236}">
                  <a16:creationId xmlns:a16="http://schemas.microsoft.com/office/drawing/2014/main" id="{787434E9-C354-1820-D3EA-EFCB76CA520C}"/>
                </a:ext>
              </a:extLst>
            </p:cNvPr>
            <p:cNvSpPr/>
            <p:nvPr/>
          </p:nvSpPr>
          <p:spPr>
            <a:xfrm>
              <a:off x="4053421" y="10360234"/>
              <a:ext cx="177800" cy="143510"/>
            </a:xfrm>
            <a:custGeom>
              <a:avLst/>
              <a:gdLst/>
              <a:ahLst/>
              <a:cxnLst/>
              <a:rect l="l" t="t" r="r" b="b"/>
              <a:pathLst>
                <a:path w="177800" h="143509">
                  <a:moveTo>
                    <a:pt x="177241" y="0"/>
                  </a:moveTo>
                  <a:lnTo>
                    <a:pt x="0" y="0"/>
                  </a:lnTo>
                  <a:lnTo>
                    <a:pt x="0" y="16510"/>
                  </a:lnTo>
                  <a:lnTo>
                    <a:pt x="79184" y="16510"/>
                  </a:lnTo>
                  <a:lnTo>
                    <a:pt x="79184" y="143510"/>
                  </a:lnTo>
                  <a:lnTo>
                    <a:pt x="98056" y="143510"/>
                  </a:lnTo>
                  <a:lnTo>
                    <a:pt x="98056" y="16510"/>
                  </a:lnTo>
                  <a:lnTo>
                    <a:pt x="177241" y="16510"/>
                  </a:lnTo>
                  <a:lnTo>
                    <a:pt x="177241"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pic>
          <p:nvPicPr>
            <p:cNvPr id="9" name="object 15">
              <a:extLst>
                <a:ext uri="{FF2B5EF4-FFF2-40B4-BE49-F238E27FC236}">
                  <a16:creationId xmlns:a16="http://schemas.microsoft.com/office/drawing/2014/main" id="{873DCD17-3493-84BB-D00E-54D0C7DBB908}"/>
                </a:ext>
              </a:extLst>
            </p:cNvPr>
            <p:cNvPicPr/>
            <p:nvPr/>
          </p:nvPicPr>
          <p:blipFill>
            <a:blip r:embed="rId4" cstate="print"/>
            <a:stretch>
              <a:fillRect/>
            </a:stretch>
          </p:blipFill>
          <p:spPr>
            <a:xfrm>
              <a:off x="4308580" y="10360135"/>
              <a:ext cx="174172" cy="143608"/>
            </a:xfrm>
            <a:prstGeom prst="rect">
              <a:avLst/>
            </a:prstGeom>
          </p:spPr>
        </p:pic>
        <p:grpSp>
          <p:nvGrpSpPr>
            <p:cNvPr id="10" name="object 16">
              <a:extLst>
                <a:ext uri="{FF2B5EF4-FFF2-40B4-BE49-F238E27FC236}">
                  <a16:creationId xmlns:a16="http://schemas.microsoft.com/office/drawing/2014/main" id="{1FD7CA4A-5909-E87A-1129-EBF8B20EE912}"/>
                </a:ext>
              </a:extLst>
            </p:cNvPr>
            <p:cNvGrpSpPr/>
            <p:nvPr/>
          </p:nvGrpSpPr>
          <p:grpSpPr>
            <a:xfrm>
              <a:off x="4552875" y="10360135"/>
              <a:ext cx="415290" cy="144145"/>
              <a:chOff x="4552875" y="10360135"/>
              <a:chExt cx="415290" cy="144145"/>
            </a:xfrm>
          </p:grpSpPr>
          <p:pic>
            <p:nvPicPr>
              <p:cNvPr id="22" name="object 17">
                <a:extLst>
                  <a:ext uri="{FF2B5EF4-FFF2-40B4-BE49-F238E27FC236}">
                    <a16:creationId xmlns:a16="http://schemas.microsoft.com/office/drawing/2014/main" id="{B2DF6D21-1688-C128-8465-E054DDCB38E7}"/>
                  </a:ext>
                </a:extLst>
              </p:cNvPr>
              <p:cNvPicPr/>
              <p:nvPr/>
            </p:nvPicPr>
            <p:blipFill>
              <a:blip r:embed="rId5" cstate="print"/>
              <a:stretch>
                <a:fillRect/>
              </a:stretch>
            </p:blipFill>
            <p:spPr>
              <a:xfrm>
                <a:off x="4552875" y="10360135"/>
                <a:ext cx="208422" cy="143608"/>
              </a:xfrm>
              <a:prstGeom prst="rect">
                <a:avLst/>
              </a:prstGeom>
            </p:spPr>
          </p:pic>
          <p:sp>
            <p:nvSpPr>
              <p:cNvPr id="23" name="object 18">
                <a:extLst>
                  <a:ext uri="{FF2B5EF4-FFF2-40B4-BE49-F238E27FC236}">
                    <a16:creationId xmlns:a16="http://schemas.microsoft.com/office/drawing/2014/main" id="{147EE1FB-1FC2-C4F7-21B5-C27EBF566F64}"/>
                  </a:ext>
                </a:extLst>
              </p:cNvPr>
              <p:cNvSpPr/>
              <p:nvPr/>
            </p:nvSpPr>
            <p:spPr>
              <a:xfrm>
                <a:off x="4790402" y="10360234"/>
                <a:ext cx="177800" cy="143510"/>
              </a:xfrm>
              <a:custGeom>
                <a:avLst/>
                <a:gdLst/>
                <a:ahLst/>
                <a:cxnLst/>
                <a:rect l="l" t="t" r="r" b="b"/>
                <a:pathLst>
                  <a:path w="177800" h="143509">
                    <a:moveTo>
                      <a:pt x="177241" y="0"/>
                    </a:moveTo>
                    <a:lnTo>
                      <a:pt x="0" y="0"/>
                    </a:lnTo>
                    <a:lnTo>
                      <a:pt x="0" y="16510"/>
                    </a:lnTo>
                    <a:lnTo>
                      <a:pt x="79171" y="16510"/>
                    </a:lnTo>
                    <a:lnTo>
                      <a:pt x="79171" y="143510"/>
                    </a:lnTo>
                    <a:lnTo>
                      <a:pt x="98044" y="143510"/>
                    </a:lnTo>
                    <a:lnTo>
                      <a:pt x="98044" y="16510"/>
                    </a:lnTo>
                    <a:lnTo>
                      <a:pt x="177241" y="16510"/>
                    </a:lnTo>
                    <a:lnTo>
                      <a:pt x="177241"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grpSp>
        <p:sp>
          <p:nvSpPr>
            <p:cNvPr id="11" name="object 19">
              <a:extLst>
                <a:ext uri="{FF2B5EF4-FFF2-40B4-BE49-F238E27FC236}">
                  <a16:creationId xmlns:a16="http://schemas.microsoft.com/office/drawing/2014/main" id="{34196CC1-AF7D-189B-D22F-6867CDDB9C00}"/>
                </a:ext>
              </a:extLst>
            </p:cNvPr>
            <p:cNvSpPr/>
            <p:nvPr/>
          </p:nvSpPr>
          <p:spPr>
            <a:xfrm>
              <a:off x="5035296" y="10360234"/>
              <a:ext cx="158115" cy="143510"/>
            </a:xfrm>
            <a:custGeom>
              <a:avLst/>
              <a:gdLst/>
              <a:ahLst/>
              <a:cxnLst/>
              <a:rect l="l" t="t" r="r" b="b"/>
              <a:pathLst>
                <a:path w="158114" h="143509">
                  <a:moveTo>
                    <a:pt x="157556" y="0"/>
                  </a:moveTo>
                  <a:lnTo>
                    <a:pt x="0" y="0"/>
                  </a:lnTo>
                  <a:lnTo>
                    <a:pt x="0" y="15240"/>
                  </a:lnTo>
                  <a:lnTo>
                    <a:pt x="0" y="63500"/>
                  </a:lnTo>
                  <a:lnTo>
                    <a:pt x="0" y="80010"/>
                  </a:lnTo>
                  <a:lnTo>
                    <a:pt x="0" y="128270"/>
                  </a:lnTo>
                  <a:lnTo>
                    <a:pt x="0" y="143510"/>
                  </a:lnTo>
                  <a:lnTo>
                    <a:pt x="157556" y="143510"/>
                  </a:lnTo>
                  <a:lnTo>
                    <a:pt x="157556" y="128270"/>
                  </a:lnTo>
                  <a:lnTo>
                    <a:pt x="18872" y="128270"/>
                  </a:lnTo>
                  <a:lnTo>
                    <a:pt x="18872" y="80010"/>
                  </a:lnTo>
                  <a:lnTo>
                    <a:pt x="157556" y="80010"/>
                  </a:lnTo>
                  <a:lnTo>
                    <a:pt x="157556" y="63500"/>
                  </a:lnTo>
                  <a:lnTo>
                    <a:pt x="18872" y="63500"/>
                  </a:lnTo>
                  <a:lnTo>
                    <a:pt x="18872" y="15240"/>
                  </a:lnTo>
                  <a:lnTo>
                    <a:pt x="157556" y="15240"/>
                  </a:lnTo>
                  <a:lnTo>
                    <a:pt x="157556"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pic>
          <p:nvPicPr>
            <p:cNvPr id="12" name="object 20">
              <a:extLst>
                <a:ext uri="{FF2B5EF4-FFF2-40B4-BE49-F238E27FC236}">
                  <a16:creationId xmlns:a16="http://schemas.microsoft.com/office/drawing/2014/main" id="{2E066F4B-D9C8-3304-E114-4E2E6E31A89D}"/>
                </a:ext>
              </a:extLst>
            </p:cNvPr>
            <p:cNvPicPr/>
            <p:nvPr/>
          </p:nvPicPr>
          <p:blipFill>
            <a:blip r:embed="rId6" cstate="print"/>
            <a:stretch>
              <a:fillRect/>
            </a:stretch>
          </p:blipFill>
          <p:spPr>
            <a:xfrm>
              <a:off x="5271987" y="10358097"/>
              <a:ext cx="196946" cy="147702"/>
            </a:xfrm>
            <a:prstGeom prst="rect">
              <a:avLst/>
            </a:prstGeom>
          </p:spPr>
        </p:pic>
        <p:pic>
          <p:nvPicPr>
            <p:cNvPr id="13" name="object 21">
              <a:extLst>
                <a:ext uri="{FF2B5EF4-FFF2-40B4-BE49-F238E27FC236}">
                  <a16:creationId xmlns:a16="http://schemas.microsoft.com/office/drawing/2014/main" id="{3F7A4EFB-92A1-6BEE-948E-88237F8DD7CE}"/>
                </a:ext>
              </a:extLst>
            </p:cNvPr>
            <p:cNvPicPr/>
            <p:nvPr/>
          </p:nvPicPr>
          <p:blipFill>
            <a:blip r:embed="rId7" cstate="print"/>
            <a:stretch>
              <a:fillRect/>
            </a:stretch>
          </p:blipFill>
          <p:spPr>
            <a:xfrm>
              <a:off x="3820966" y="10077319"/>
              <a:ext cx="156487" cy="116540"/>
            </a:xfrm>
            <a:prstGeom prst="rect">
              <a:avLst/>
            </a:prstGeom>
          </p:spPr>
        </p:pic>
        <p:pic>
          <p:nvPicPr>
            <p:cNvPr id="14" name="object 22">
              <a:extLst>
                <a:ext uri="{FF2B5EF4-FFF2-40B4-BE49-F238E27FC236}">
                  <a16:creationId xmlns:a16="http://schemas.microsoft.com/office/drawing/2014/main" id="{3AC014A5-D9C4-8CF5-0FA4-71D36AF39F9D}"/>
                </a:ext>
              </a:extLst>
            </p:cNvPr>
            <p:cNvPicPr/>
            <p:nvPr/>
          </p:nvPicPr>
          <p:blipFill>
            <a:blip r:embed="rId8" cstate="print"/>
            <a:stretch>
              <a:fillRect/>
            </a:stretch>
          </p:blipFill>
          <p:spPr>
            <a:xfrm>
              <a:off x="5540278" y="10360135"/>
              <a:ext cx="192423" cy="143608"/>
            </a:xfrm>
            <a:prstGeom prst="rect">
              <a:avLst/>
            </a:prstGeom>
          </p:spPr>
        </p:pic>
        <p:pic>
          <p:nvPicPr>
            <p:cNvPr id="15" name="object 23">
              <a:extLst>
                <a:ext uri="{FF2B5EF4-FFF2-40B4-BE49-F238E27FC236}">
                  <a16:creationId xmlns:a16="http://schemas.microsoft.com/office/drawing/2014/main" id="{7B646CB4-C720-861E-4076-7C445CB45176}"/>
                </a:ext>
              </a:extLst>
            </p:cNvPr>
            <p:cNvPicPr/>
            <p:nvPr/>
          </p:nvPicPr>
          <p:blipFill>
            <a:blip r:embed="rId9" cstate="print"/>
            <a:stretch>
              <a:fillRect/>
            </a:stretch>
          </p:blipFill>
          <p:spPr>
            <a:xfrm>
              <a:off x="4500816" y="10080511"/>
              <a:ext cx="172120" cy="113682"/>
            </a:xfrm>
            <a:prstGeom prst="rect">
              <a:avLst/>
            </a:prstGeom>
          </p:spPr>
        </p:pic>
        <p:pic>
          <p:nvPicPr>
            <p:cNvPr id="16" name="object 24">
              <a:extLst>
                <a:ext uri="{FF2B5EF4-FFF2-40B4-BE49-F238E27FC236}">
                  <a16:creationId xmlns:a16="http://schemas.microsoft.com/office/drawing/2014/main" id="{C0BC362F-DEF4-3097-2C98-FF8BD88A7D7C}"/>
                </a:ext>
              </a:extLst>
            </p:cNvPr>
            <p:cNvPicPr/>
            <p:nvPr/>
          </p:nvPicPr>
          <p:blipFill>
            <a:blip r:embed="rId10" cstate="print"/>
            <a:stretch>
              <a:fillRect/>
            </a:stretch>
          </p:blipFill>
          <p:spPr>
            <a:xfrm>
              <a:off x="4730564" y="10081064"/>
              <a:ext cx="153618" cy="111535"/>
            </a:xfrm>
            <a:prstGeom prst="rect">
              <a:avLst/>
            </a:prstGeom>
          </p:spPr>
        </p:pic>
        <p:pic>
          <p:nvPicPr>
            <p:cNvPr id="17" name="object 25">
              <a:extLst>
                <a:ext uri="{FF2B5EF4-FFF2-40B4-BE49-F238E27FC236}">
                  <a16:creationId xmlns:a16="http://schemas.microsoft.com/office/drawing/2014/main" id="{74F3CC18-D79F-35C9-1C33-6E822E1B29CA}"/>
                </a:ext>
              </a:extLst>
            </p:cNvPr>
            <p:cNvPicPr/>
            <p:nvPr/>
          </p:nvPicPr>
          <p:blipFill>
            <a:blip r:embed="rId11" cstate="print"/>
            <a:stretch>
              <a:fillRect/>
            </a:stretch>
          </p:blipFill>
          <p:spPr>
            <a:xfrm>
              <a:off x="4941940" y="10074942"/>
              <a:ext cx="152885" cy="119252"/>
            </a:xfrm>
            <a:prstGeom prst="rect">
              <a:avLst/>
            </a:prstGeom>
          </p:spPr>
        </p:pic>
        <p:pic>
          <p:nvPicPr>
            <p:cNvPr id="18" name="object 26">
              <a:extLst>
                <a:ext uri="{FF2B5EF4-FFF2-40B4-BE49-F238E27FC236}">
                  <a16:creationId xmlns:a16="http://schemas.microsoft.com/office/drawing/2014/main" id="{4F53DD2D-39DF-BF7C-0085-01794E6C1C5F}"/>
                </a:ext>
              </a:extLst>
            </p:cNvPr>
            <p:cNvPicPr/>
            <p:nvPr/>
          </p:nvPicPr>
          <p:blipFill>
            <a:blip r:embed="rId12" cstate="print"/>
            <a:stretch>
              <a:fillRect/>
            </a:stretch>
          </p:blipFill>
          <p:spPr>
            <a:xfrm>
              <a:off x="4282737" y="10080507"/>
              <a:ext cx="163680" cy="113682"/>
            </a:xfrm>
            <a:prstGeom prst="rect">
              <a:avLst/>
            </a:prstGeom>
          </p:spPr>
        </p:pic>
        <p:grpSp>
          <p:nvGrpSpPr>
            <p:cNvPr id="19" name="object 27">
              <a:extLst>
                <a:ext uri="{FF2B5EF4-FFF2-40B4-BE49-F238E27FC236}">
                  <a16:creationId xmlns:a16="http://schemas.microsoft.com/office/drawing/2014/main" id="{9520EEA3-835A-FC1F-A320-C7B981775BDD}"/>
                </a:ext>
              </a:extLst>
            </p:cNvPr>
            <p:cNvGrpSpPr/>
            <p:nvPr/>
          </p:nvGrpSpPr>
          <p:grpSpPr>
            <a:xfrm>
              <a:off x="4031210" y="10078809"/>
              <a:ext cx="205740" cy="115570"/>
              <a:chOff x="4031210" y="10078809"/>
              <a:chExt cx="205740" cy="115570"/>
            </a:xfrm>
          </p:grpSpPr>
          <p:sp>
            <p:nvSpPr>
              <p:cNvPr id="20" name="object 28">
                <a:extLst>
                  <a:ext uri="{FF2B5EF4-FFF2-40B4-BE49-F238E27FC236}">
                    <a16:creationId xmlns:a16="http://schemas.microsoft.com/office/drawing/2014/main" id="{C5069CCF-1E73-D7C5-0E23-B8A35F32FD30}"/>
                  </a:ext>
                </a:extLst>
              </p:cNvPr>
              <p:cNvSpPr/>
              <p:nvPr/>
            </p:nvSpPr>
            <p:spPr>
              <a:xfrm>
                <a:off x="4031210" y="10104270"/>
                <a:ext cx="66675" cy="89535"/>
              </a:xfrm>
              <a:custGeom>
                <a:avLst/>
                <a:gdLst/>
                <a:ahLst/>
                <a:cxnLst/>
                <a:rect l="l" t="t" r="r" b="b"/>
                <a:pathLst>
                  <a:path w="66675" h="89534">
                    <a:moveTo>
                      <a:pt x="66165" y="0"/>
                    </a:moveTo>
                    <a:lnTo>
                      <a:pt x="0" y="89400"/>
                    </a:lnTo>
                    <a:lnTo>
                      <a:pt x="27842" y="89400"/>
                    </a:lnTo>
                    <a:lnTo>
                      <a:pt x="66165" y="36553"/>
                    </a:lnTo>
                    <a:lnTo>
                      <a:pt x="66165"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pic>
            <p:nvPicPr>
              <p:cNvPr id="21" name="object 29">
                <a:extLst>
                  <a:ext uri="{FF2B5EF4-FFF2-40B4-BE49-F238E27FC236}">
                    <a16:creationId xmlns:a16="http://schemas.microsoft.com/office/drawing/2014/main" id="{156D0807-23D4-153D-B7D3-D59B4A8ED14C}"/>
                  </a:ext>
                </a:extLst>
              </p:cNvPr>
              <p:cNvPicPr/>
              <p:nvPr/>
            </p:nvPicPr>
            <p:blipFill>
              <a:blip r:embed="rId13" cstate="print"/>
              <a:stretch>
                <a:fillRect/>
              </a:stretch>
            </p:blipFill>
            <p:spPr>
              <a:xfrm>
                <a:off x="4122633" y="10078809"/>
                <a:ext cx="114101" cy="115043"/>
              </a:xfrm>
              <a:prstGeom prst="rect">
                <a:avLst/>
              </a:prstGeom>
            </p:spPr>
          </p:pic>
        </p:grpSp>
      </p:grpSp>
      <p:grpSp>
        <p:nvGrpSpPr>
          <p:cNvPr id="33" name="グループ化 32">
            <a:extLst>
              <a:ext uri="{FF2B5EF4-FFF2-40B4-BE49-F238E27FC236}">
                <a16:creationId xmlns:a16="http://schemas.microsoft.com/office/drawing/2014/main" id="{43758B82-699A-55C8-1985-B28A725D21BB}"/>
              </a:ext>
            </a:extLst>
          </p:cNvPr>
          <p:cNvGrpSpPr/>
          <p:nvPr userDrawn="1"/>
        </p:nvGrpSpPr>
        <p:grpSpPr>
          <a:xfrm>
            <a:off x="444940" y="480907"/>
            <a:ext cx="1907969" cy="178937"/>
            <a:chOff x="889239" y="793432"/>
            <a:chExt cx="3146162" cy="295057"/>
          </a:xfrm>
        </p:grpSpPr>
        <p:sp>
          <p:nvSpPr>
            <p:cNvPr id="34" name="object 6">
              <a:extLst>
                <a:ext uri="{FF2B5EF4-FFF2-40B4-BE49-F238E27FC236}">
                  <a16:creationId xmlns:a16="http://schemas.microsoft.com/office/drawing/2014/main" id="{155D7204-62F9-07B5-50FE-4AF56108FA86}"/>
                </a:ext>
              </a:extLst>
            </p:cNvPr>
            <p:cNvSpPr/>
            <p:nvPr/>
          </p:nvSpPr>
          <p:spPr>
            <a:xfrm>
              <a:off x="889239" y="799298"/>
              <a:ext cx="386715" cy="288290"/>
            </a:xfrm>
            <a:custGeom>
              <a:avLst/>
              <a:gdLst/>
              <a:ahLst/>
              <a:cxnLst/>
              <a:rect l="l" t="t" r="r" b="b"/>
              <a:pathLst>
                <a:path w="386715" h="288290">
                  <a:moveTo>
                    <a:pt x="386448" y="0"/>
                  </a:moveTo>
                  <a:lnTo>
                    <a:pt x="327550" y="23454"/>
                  </a:lnTo>
                  <a:lnTo>
                    <a:pt x="327550" y="123661"/>
                  </a:lnTo>
                  <a:lnTo>
                    <a:pt x="59202" y="123661"/>
                  </a:lnTo>
                  <a:lnTo>
                    <a:pt x="59202" y="0"/>
                  </a:lnTo>
                  <a:lnTo>
                    <a:pt x="0" y="23454"/>
                  </a:lnTo>
                  <a:lnTo>
                    <a:pt x="0" y="287802"/>
                  </a:lnTo>
                  <a:lnTo>
                    <a:pt x="59202" y="287802"/>
                  </a:lnTo>
                  <a:lnTo>
                    <a:pt x="59202" y="172361"/>
                  </a:lnTo>
                  <a:lnTo>
                    <a:pt x="327550" y="172361"/>
                  </a:lnTo>
                  <a:lnTo>
                    <a:pt x="327550" y="287802"/>
                  </a:lnTo>
                  <a:lnTo>
                    <a:pt x="386448" y="287802"/>
                  </a:lnTo>
                  <a:lnTo>
                    <a:pt x="386448"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sp>
          <p:nvSpPr>
            <p:cNvPr id="35" name="object 7">
              <a:extLst>
                <a:ext uri="{FF2B5EF4-FFF2-40B4-BE49-F238E27FC236}">
                  <a16:creationId xmlns:a16="http://schemas.microsoft.com/office/drawing/2014/main" id="{8D3C0771-42BE-CA65-47BD-2D5E4EA58AAA}"/>
                </a:ext>
              </a:extLst>
            </p:cNvPr>
            <p:cNvSpPr/>
            <p:nvPr/>
          </p:nvSpPr>
          <p:spPr>
            <a:xfrm>
              <a:off x="2568177" y="807183"/>
              <a:ext cx="425450" cy="281305"/>
            </a:xfrm>
            <a:custGeom>
              <a:avLst/>
              <a:gdLst/>
              <a:ahLst/>
              <a:cxnLst/>
              <a:rect l="l" t="t" r="r" b="b"/>
              <a:pathLst>
                <a:path w="425450" h="281305">
                  <a:moveTo>
                    <a:pt x="251898" y="0"/>
                  </a:moveTo>
                  <a:lnTo>
                    <a:pt x="172664" y="0"/>
                  </a:lnTo>
                  <a:lnTo>
                    <a:pt x="106638" y="4433"/>
                  </a:lnTo>
                  <a:lnTo>
                    <a:pt x="57809" y="18444"/>
                  </a:lnTo>
                  <a:lnTo>
                    <a:pt x="24726" y="43099"/>
                  </a:lnTo>
                  <a:lnTo>
                    <a:pt x="5939" y="79463"/>
                  </a:lnTo>
                  <a:lnTo>
                    <a:pt x="0" y="128603"/>
                  </a:lnTo>
                  <a:lnTo>
                    <a:pt x="0" y="152047"/>
                  </a:lnTo>
                  <a:lnTo>
                    <a:pt x="5939" y="201198"/>
                  </a:lnTo>
                  <a:lnTo>
                    <a:pt x="24726" y="237588"/>
                  </a:lnTo>
                  <a:lnTo>
                    <a:pt x="57809" y="262274"/>
                  </a:lnTo>
                  <a:lnTo>
                    <a:pt x="106638" y="276311"/>
                  </a:lnTo>
                  <a:lnTo>
                    <a:pt x="172664" y="280755"/>
                  </a:lnTo>
                  <a:lnTo>
                    <a:pt x="251898" y="280755"/>
                  </a:lnTo>
                  <a:lnTo>
                    <a:pt x="318128" y="276311"/>
                  </a:lnTo>
                  <a:lnTo>
                    <a:pt x="367098" y="262274"/>
                  </a:lnTo>
                  <a:lnTo>
                    <a:pt x="400270" y="237588"/>
                  </a:lnTo>
                  <a:lnTo>
                    <a:pt x="402976" y="232359"/>
                  </a:lnTo>
                  <a:lnTo>
                    <a:pt x="183973" y="232359"/>
                  </a:lnTo>
                  <a:lnTo>
                    <a:pt x="120939" y="227601"/>
                  </a:lnTo>
                  <a:lnTo>
                    <a:pt x="83325" y="212795"/>
                  </a:lnTo>
                  <a:lnTo>
                    <a:pt x="65146" y="186228"/>
                  </a:lnTo>
                  <a:lnTo>
                    <a:pt x="60417" y="146184"/>
                  </a:lnTo>
                  <a:lnTo>
                    <a:pt x="60417" y="134865"/>
                  </a:lnTo>
                  <a:lnTo>
                    <a:pt x="65146" y="94589"/>
                  </a:lnTo>
                  <a:lnTo>
                    <a:pt x="83325" y="67901"/>
                  </a:lnTo>
                  <a:lnTo>
                    <a:pt x="120939" y="53051"/>
                  </a:lnTo>
                  <a:lnTo>
                    <a:pt x="183973" y="48291"/>
                  </a:lnTo>
                  <a:lnTo>
                    <a:pt x="402959" y="48291"/>
                  </a:lnTo>
                  <a:lnTo>
                    <a:pt x="400270" y="43099"/>
                  </a:lnTo>
                  <a:lnTo>
                    <a:pt x="367098" y="18444"/>
                  </a:lnTo>
                  <a:lnTo>
                    <a:pt x="318128" y="4433"/>
                  </a:lnTo>
                  <a:lnTo>
                    <a:pt x="251898" y="0"/>
                  </a:lnTo>
                  <a:close/>
                </a:path>
                <a:path w="425450" h="281305">
                  <a:moveTo>
                    <a:pt x="402959" y="48291"/>
                  </a:moveTo>
                  <a:lnTo>
                    <a:pt x="241385" y="48291"/>
                  </a:lnTo>
                  <a:lnTo>
                    <a:pt x="304139" y="53051"/>
                  </a:lnTo>
                  <a:lnTo>
                    <a:pt x="341822" y="67901"/>
                  </a:lnTo>
                  <a:lnTo>
                    <a:pt x="360201" y="94589"/>
                  </a:lnTo>
                  <a:lnTo>
                    <a:pt x="365046" y="134865"/>
                  </a:lnTo>
                  <a:lnTo>
                    <a:pt x="365046" y="146184"/>
                  </a:lnTo>
                  <a:lnTo>
                    <a:pt x="360201" y="186228"/>
                  </a:lnTo>
                  <a:lnTo>
                    <a:pt x="341822" y="212795"/>
                  </a:lnTo>
                  <a:lnTo>
                    <a:pt x="304139" y="227601"/>
                  </a:lnTo>
                  <a:lnTo>
                    <a:pt x="241385" y="232359"/>
                  </a:lnTo>
                  <a:lnTo>
                    <a:pt x="402976" y="232359"/>
                  </a:lnTo>
                  <a:lnTo>
                    <a:pt x="419102" y="201198"/>
                  </a:lnTo>
                  <a:lnTo>
                    <a:pt x="425055" y="152047"/>
                  </a:lnTo>
                  <a:lnTo>
                    <a:pt x="425055" y="128603"/>
                  </a:lnTo>
                  <a:lnTo>
                    <a:pt x="419102" y="79463"/>
                  </a:lnTo>
                  <a:lnTo>
                    <a:pt x="402959" y="48291"/>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sp>
          <p:nvSpPr>
            <p:cNvPr id="36" name="object 8">
              <a:extLst>
                <a:ext uri="{FF2B5EF4-FFF2-40B4-BE49-F238E27FC236}">
                  <a16:creationId xmlns:a16="http://schemas.microsoft.com/office/drawing/2014/main" id="{90304A98-654D-9133-34DD-29B62F36395C}"/>
                </a:ext>
              </a:extLst>
            </p:cNvPr>
            <p:cNvSpPr/>
            <p:nvPr/>
          </p:nvSpPr>
          <p:spPr>
            <a:xfrm>
              <a:off x="3135558" y="808568"/>
              <a:ext cx="379730" cy="275590"/>
            </a:xfrm>
            <a:custGeom>
              <a:avLst/>
              <a:gdLst/>
              <a:ahLst/>
              <a:cxnLst/>
              <a:rect l="l" t="t" r="r" b="b"/>
              <a:pathLst>
                <a:path w="379729" h="275590">
                  <a:moveTo>
                    <a:pt x="258547" y="0"/>
                  </a:moveTo>
                  <a:lnTo>
                    <a:pt x="0" y="0"/>
                  </a:lnTo>
                  <a:lnTo>
                    <a:pt x="0" y="275426"/>
                  </a:lnTo>
                  <a:lnTo>
                    <a:pt x="267143" y="275426"/>
                  </a:lnTo>
                  <a:lnTo>
                    <a:pt x="319883" y="271431"/>
                  </a:lnTo>
                  <a:lnTo>
                    <a:pt x="354553" y="258695"/>
                  </a:lnTo>
                  <a:lnTo>
                    <a:pt x="373578" y="236089"/>
                  </a:lnTo>
                  <a:lnTo>
                    <a:pt x="375140" y="227040"/>
                  </a:lnTo>
                  <a:lnTo>
                    <a:pt x="59202" y="227040"/>
                  </a:lnTo>
                  <a:lnTo>
                    <a:pt x="59202" y="159649"/>
                  </a:lnTo>
                  <a:lnTo>
                    <a:pt x="369234" y="159649"/>
                  </a:lnTo>
                  <a:lnTo>
                    <a:pt x="363591" y="150776"/>
                  </a:lnTo>
                  <a:lnTo>
                    <a:pt x="346927" y="140114"/>
                  </a:lnTo>
                  <a:lnTo>
                    <a:pt x="326440" y="135409"/>
                  </a:lnTo>
                  <a:lnTo>
                    <a:pt x="326440" y="133891"/>
                  </a:lnTo>
                  <a:lnTo>
                    <a:pt x="344893" y="128239"/>
                  </a:lnTo>
                  <a:lnTo>
                    <a:pt x="359295" y="116932"/>
                  </a:lnTo>
                  <a:lnTo>
                    <a:pt x="362451" y="110855"/>
                  </a:lnTo>
                  <a:lnTo>
                    <a:pt x="59202" y="110855"/>
                  </a:lnTo>
                  <a:lnTo>
                    <a:pt x="59202" y="50846"/>
                  </a:lnTo>
                  <a:lnTo>
                    <a:pt x="368548" y="50846"/>
                  </a:lnTo>
                  <a:lnTo>
                    <a:pt x="365894" y="37322"/>
                  </a:lnTo>
                  <a:lnTo>
                    <a:pt x="346265" y="16681"/>
                  </a:lnTo>
                  <a:lnTo>
                    <a:pt x="311140" y="4806"/>
                  </a:lnTo>
                  <a:lnTo>
                    <a:pt x="258547" y="0"/>
                  </a:lnTo>
                  <a:close/>
                </a:path>
                <a:path w="379729" h="275590">
                  <a:moveTo>
                    <a:pt x="369234" y="159649"/>
                  </a:moveTo>
                  <a:lnTo>
                    <a:pt x="255416" y="159649"/>
                  </a:lnTo>
                  <a:lnTo>
                    <a:pt x="285952" y="160866"/>
                  </a:lnTo>
                  <a:lnTo>
                    <a:pt x="305946" y="165587"/>
                  </a:lnTo>
                  <a:lnTo>
                    <a:pt x="316865" y="175424"/>
                  </a:lnTo>
                  <a:lnTo>
                    <a:pt x="320178" y="191983"/>
                  </a:lnTo>
                  <a:lnTo>
                    <a:pt x="320178" y="193899"/>
                  </a:lnTo>
                  <a:lnTo>
                    <a:pt x="317034" y="210284"/>
                  </a:lnTo>
                  <a:lnTo>
                    <a:pt x="306464" y="220431"/>
                  </a:lnTo>
                  <a:lnTo>
                    <a:pt x="286765" y="225597"/>
                  </a:lnTo>
                  <a:lnTo>
                    <a:pt x="256233" y="227040"/>
                  </a:lnTo>
                  <a:lnTo>
                    <a:pt x="375140" y="227040"/>
                  </a:lnTo>
                  <a:lnTo>
                    <a:pt x="379381" y="202485"/>
                  </a:lnTo>
                  <a:lnTo>
                    <a:pt x="379381" y="194706"/>
                  </a:lnTo>
                  <a:lnTo>
                    <a:pt x="374913" y="168579"/>
                  </a:lnTo>
                  <a:lnTo>
                    <a:pt x="369234" y="159649"/>
                  </a:lnTo>
                  <a:close/>
                </a:path>
                <a:path w="379729" h="275590">
                  <a:moveTo>
                    <a:pt x="368548" y="50846"/>
                  </a:moveTo>
                  <a:lnTo>
                    <a:pt x="255416" y="50846"/>
                  </a:lnTo>
                  <a:lnTo>
                    <a:pt x="282719" y="52247"/>
                  </a:lnTo>
                  <a:lnTo>
                    <a:pt x="300519" y="57048"/>
                  </a:lnTo>
                  <a:lnTo>
                    <a:pt x="310192" y="66148"/>
                  </a:lnTo>
                  <a:lnTo>
                    <a:pt x="313110" y="80447"/>
                  </a:lnTo>
                  <a:lnTo>
                    <a:pt x="313110" y="82468"/>
                  </a:lnTo>
                  <a:lnTo>
                    <a:pt x="310192" y="96282"/>
                  </a:lnTo>
                  <a:lnTo>
                    <a:pt x="300519" y="104998"/>
                  </a:lnTo>
                  <a:lnTo>
                    <a:pt x="282719" y="109545"/>
                  </a:lnTo>
                  <a:lnTo>
                    <a:pt x="255416" y="110855"/>
                  </a:lnTo>
                  <a:lnTo>
                    <a:pt x="362451" y="110855"/>
                  </a:lnTo>
                  <a:lnTo>
                    <a:pt x="368658" y="98900"/>
                  </a:lnTo>
                  <a:lnTo>
                    <a:pt x="371999" y="73076"/>
                  </a:lnTo>
                  <a:lnTo>
                    <a:pt x="371999" y="68427"/>
                  </a:lnTo>
                  <a:lnTo>
                    <a:pt x="368548" y="50846"/>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sp>
          <p:nvSpPr>
            <p:cNvPr id="37" name="object 9">
              <a:extLst>
                <a:ext uri="{FF2B5EF4-FFF2-40B4-BE49-F238E27FC236}">
                  <a16:creationId xmlns:a16="http://schemas.microsoft.com/office/drawing/2014/main" id="{68FA03D2-3C23-0601-DE0C-CC3EEF708364}"/>
                </a:ext>
              </a:extLst>
            </p:cNvPr>
            <p:cNvSpPr/>
            <p:nvPr/>
          </p:nvSpPr>
          <p:spPr>
            <a:xfrm>
              <a:off x="3657576" y="793432"/>
              <a:ext cx="377825" cy="294640"/>
            </a:xfrm>
            <a:custGeom>
              <a:avLst/>
              <a:gdLst/>
              <a:ahLst/>
              <a:cxnLst/>
              <a:rect l="l" t="t" r="r" b="b"/>
              <a:pathLst>
                <a:path w="377825" h="294640">
                  <a:moveTo>
                    <a:pt x="377559" y="0"/>
                  </a:moveTo>
                  <a:lnTo>
                    <a:pt x="317142" y="23454"/>
                  </a:lnTo>
                  <a:lnTo>
                    <a:pt x="317142" y="171659"/>
                  </a:lnTo>
                  <a:lnTo>
                    <a:pt x="312338" y="205838"/>
                  </a:lnTo>
                  <a:lnTo>
                    <a:pt x="295687" y="228924"/>
                  </a:lnTo>
                  <a:lnTo>
                    <a:pt x="263824" y="241990"/>
                  </a:lnTo>
                  <a:lnTo>
                    <a:pt x="213386" y="246107"/>
                  </a:lnTo>
                  <a:lnTo>
                    <a:pt x="164162" y="246107"/>
                  </a:lnTo>
                  <a:lnTo>
                    <a:pt x="113509" y="241990"/>
                  </a:lnTo>
                  <a:lnTo>
                    <a:pt x="81560" y="228924"/>
                  </a:lnTo>
                  <a:lnTo>
                    <a:pt x="64897" y="205838"/>
                  </a:lnTo>
                  <a:lnTo>
                    <a:pt x="60102" y="171659"/>
                  </a:lnTo>
                  <a:lnTo>
                    <a:pt x="60102" y="13748"/>
                  </a:lnTo>
                  <a:lnTo>
                    <a:pt x="0" y="13748"/>
                  </a:lnTo>
                  <a:lnTo>
                    <a:pt x="0" y="175188"/>
                  </a:lnTo>
                  <a:lnTo>
                    <a:pt x="4681" y="219912"/>
                  </a:lnTo>
                  <a:lnTo>
                    <a:pt x="20050" y="253542"/>
                  </a:lnTo>
                  <a:lnTo>
                    <a:pt x="48090" y="276741"/>
                  </a:lnTo>
                  <a:lnTo>
                    <a:pt x="90786" y="290174"/>
                  </a:lnTo>
                  <a:lnTo>
                    <a:pt x="150121" y="294504"/>
                  </a:lnTo>
                  <a:lnTo>
                    <a:pt x="227029" y="294504"/>
                  </a:lnTo>
                  <a:lnTo>
                    <a:pt x="286403" y="290174"/>
                  </a:lnTo>
                  <a:lnTo>
                    <a:pt x="329199" y="276741"/>
                  </a:lnTo>
                  <a:lnTo>
                    <a:pt x="372833" y="219912"/>
                  </a:lnTo>
                  <a:lnTo>
                    <a:pt x="377559" y="175188"/>
                  </a:lnTo>
                  <a:lnTo>
                    <a:pt x="377559"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sp>
          <p:nvSpPr>
            <p:cNvPr id="38" name="object 10">
              <a:extLst>
                <a:ext uri="{FF2B5EF4-FFF2-40B4-BE49-F238E27FC236}">
                  <a16:creationId xmlns:a16="http://schemas.microsoft.com/office/drawing/2014/main" id="{09EB94DC-08A0-863B-2F08-C8301E8A677C}"/>
                </a:ext>
              </a:extLst>
            </p:cNvPr>
            <p:cNvSpPr/>
            <p:nvPr/>
          </p:nvSpPr>
          <p:spPr>
            <a:xfrm>
              <a:off x="2029611" y="807184"/>
              <a:ext cx="404495" cy="281305"/>
            </a:xfrm>
            <a:custGeom>
              <a:avLst/>
              <a:gdLst/>
              <a:ahLst/>
              <a:cxnLst/>
              <a:rect l="l" t="t" r="r" b="b"/>
              <a:pathLst>
                <a:path w="404494" h="281305">
                  <a:moveTo>
                    <a:pt x="392490" y="0"/>
                  </a:moveTo>
                  <a:lnTo>
                    <a:pt x="169513" y="0"/>
                  </a:lnTo>
                  <a:lnTo>
                    <a:pt x="104594" y="4432"/>
                  </a:lnTo>
                  <a:lnTo>
                    <a:pt x="56644" y="18441"/>
                  </a:lnTo>
                  <a:lnTo>
                    <a:pt x="24201" y="43094"/>
                  </a:lnTo>
                  <a:lnTo>
                    <a:pt x="5807" y="79459"/>
                  </a:lnTo>
                  <a:lnTo>
                    <a:pt x="0" y="128603"/>
                  </a:lnTo>
                  <a:lnTo>
                    <a:pt x="0" y="152047"/>
                  </a:lnTo>
                  <a:lnTo>
                    <a:pt x="5807" y="201198"/>
                  </a:lnTo>
                  <a:lnTo>
                    <a:pt x="24201" y="237588"/>
                  </a:lnTo>
                  <a:lnTo>
                    <a:pt x="56644" y="262274"/>
                  </a:lnTo>
                  <a:lnTo>
                    <a:pt x="104594" y="276311"/>
                  </a:lnTo>
                  <a:lnTo>
                    <a:pt x="169513" y="280755"/>
                  </a:lnTo>
                  <a:lnTo>
                    <a:pt x="404218" y="280651"/>
                  </a:lnTo>
                  <a:lnTo>
                    <a:pt x="383726" y="232359"/>
                  </a:lnTo>
                  <a:lnTo>
                    <a:pt x="189470" y="232359"/>
                  </a:lnTo>
                  <a:lnTo>
                    <a:pt x="181240" y="232359"/>
                  </a:lnTo>
                  <a:lnTo>
                    <a:pt x="119908" y="227830"/>
                  </a:lnTo>
                  <a:lnTo>
                    <a:pt x="83089" y="213102"/>
                  </a:lnTo>
                  <a:lnTo>
                    <a:pt x="65136" y="186458"/>
                  </a:lnTo>
                  <a:lnTo>
                    <a:pt x="60406" y="146184"/>
                  </a:lnTo>
                  <a:lnTo>
                    <a:pt x="60406" y="134865"/>
                  </a:lnTo>
                  <a:lnTo>
                    <a:pt x="65136" y="94360"/>
                  </a:lnTo>
                  <a:lnTo>
                    <a:pt x="83089" y="67598"/>
                  </a:lnTo>
                  <a:lnTo>
                    <a:pt x="119908" y="52826"/>
                  </a:lnTo>
                  <a:lnTo>
                    <a:pt x="181240" y="48291"/>
                  </a:lnTo>
                  <a:lnTo>
                    <a:pt x="392490" y="48291"/>
                  </a:lnTo>
                  <a:lnTo>
                    <a:pt x="392490"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sp>
          <p:nvSpPr>
            <p:cNvPr id="39" name="object 11">
              <a:extLst>
                <a:ext uri="{FF2B5EF4-FFF2-40B4-BE49-F238E27FC236}">
                  <a16:creationId xmlns:a16="http://schemas.microsoft.com/office/drawing/2014/main" id="{DE962504-D963-7505-2546-1FEE32A89F91}"/>
                </a:ext>
              </a:extLst>
            </p:cNvPr>
            <p:cNvSpPr/>
            <p:nvPr/>
          </p:nvSpPr>
          <p:spPr>
            <a:xfrm>
              <a:off x="1408453" y="865862"/>
              <a:ext cx="163830" cy="220979"/>
            </a:xfrm>
            <a:custGeom>
              <a:avLst/>
              <a:gdLst/>
              <a:ahLst/>
              <a:cxnLst/>
              <a:rect l="l" t="t" r="r" b="b"/>
              <a:pathLst>
                <a:path w="163830" h="220980">
                  <a:moveTo>
                    <a:pt x="163398" y="0"/>
                  </a:moveTo>
                  <a:lnTo>
                    <a:pt x="0" y="220768"/>
                  </a:lnTo>
                  <a:lnTo>
                    <a:pt x="68751" y="220768"/>
                  </a:lnTo>
                  <a:lnTo>
                    <a:pt x="163398" y="90279"/>
                  </a:lnTo>
                  <a:lnTo>
                    <a:pt x="163398"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sp>
          <p:nvSpPr>
            <p:cNvPr id="40" name="object 12">
              <a:extLst>
                <a:ext uri="{FF2B5EF4-FFF2-40B4-BE49-F238E27FC236}">
                  <a16:creationId xmlns:a16="http://schemas.microsoft.com/office/drawing/2014/main" id="{5C05BE2F-F288-B13D-1E6F-B3F37D306C7A}"/>
                </a:ext>
              </a:extLst>
            </p:cNvPr>
            <p:cNvSpPr/>
            <p:nvPr/>
          </p:nvSpPr>
          <p:spPr>
            <a:xfrm>
              <a:off x="1634223" y="802982"/>
              <a:ext cx="281940" cy="284480"/>
            </a:xfrm>
            <a:custGeom>
              <a:avLst/>
              <a:gdLst/>
              <a:ahLst/>
              <a:cxnLst/>
              <a:rect l="l" t="t" r="r" b="b"/>
              <a:pathLst>
                <a:path w="281939" h="284480">
                  <a:moveTo>
                    <a:pt x="71840" y="0"/>
                  </a:moveTo>
                  <a:lnTo>
                    <a:pt x="0" y="0"/>
                  </a:lnTo>
                  <a:lnTo>
                    <a:pt x="0" y="284117"/>
                  </a:lnTo>
                  <a:lnTo>
                    <a:pt x="58898" y="284117"/>
                  </a:lnTo>
                  <a:lnTo>
                    <a:pt x="58898" y="71149"/>
                  </a:lnTo>
                  <a:lnTo>
                    <a:pt x="213019" y="283645"/>
                  </a:lnTo>
                  <a:lnTo>
                    <a:pt x="281771" y="283645"/>
                  </a:lnTo>
                  <a:lnTo>
                    <a:pt x="71840"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grpSp>
      <p:sp>
        <p:nvSpPr>
          <p:cNvPr id="41" name="object 3">
            <a:extLst>
              <a:ext uri="{FF2B5EF4-FFF2-40B4-BE49-F238E27FC236}">
                <a16:creationId xmlns:a16="http://schemas.microsoft.com/office/drawing/2014/main" id="{7E389FF8-FE7E-56D7-3A46-DF33DA090C27}"/>
              </a:ext>
            </a:extLst>
          </p:cNvPr>
          <p:cNvSpPr txBox="1"/>
          <p:nvPr userDrawn="1"/>
        </p:nvSpPr>
        <p:spPr>
          <a:xfrm>
            <a:off x="4997371" y="6195046"/>
            <a:ext cx="757364" cy="159770"/>
          </a:xfrm>
          <a:prstGeom prst="rect">
            <a:avLst/>
          </a:prstGeom>
        </p:spPr>
        <p:txBody>
          <a:bodyPr vert="horz" wrap="square" lIns="0" tIns="10397" rIns="0" bIns="0" rtlCol="0">
            <a:spAutoFit/>
          </a:bodyPr>
          <a:lstStyle/>
          <a:p>
            <a:pPr marL="7702" algn="ctr">
              <a:spcBef>
                <a:spcPts val="82"/>
              </a:spcBef>
            </a:pPr>
            <a:r>
              <a:rPr sz="970" spc="-6" dirty="0">
                <a:solidFill>
                  <a:srgbClr val="F40419"/>
                </a:solidFill>
                <a:latin typeface="+mn-ea"/>
                <a:ea typeface="+mn-ea"/>
                <a:cs typeface="Arial"/>
              </a:rPr>
              <a:t>Confidential</a:t>
            </a:r>
            <a:endParaRPr sz="970" dirty="0">
              <a:latin typeface="+mn-ea"/>
              <a:ea typeface="+mn-ea"/>
              <a:cs typeface="Arial"/>
            </a:endParaRPr>
          </a:p>
        </p:txBody>
      </p:sp>
      <p:sp>
        <p:nvSpPr>
          <p:cNvPr id="42" name="object 5">
            <a:extLst>
              <a:ext uri="{FF2B5EF4-FFF2-40B4-BE49-F238E27FC236}">
                <a16:creationId xmlns:a16="http://schemas.microsoft.com/office/drawing/2014/main" id="{879CAD43-ADD9-14CD-EFAF-34FC824491C5}"/>
              </a:ext>
            </a:extLst>
          </p:cNvPr>
          <p:cNvSpPr/>
          <p:nvPr userDrawn="1"/>
        </p:nvSpPr>
        <p:spPr>
          <a:xfrm>
            <a:off x="4870675" y="6158825"/>
            <a:ext cx="1009325" cy="232212"/>
          </a:xfrm>
          <a:custGeom>
            <a:avLst/>
            <a:gdLst/>
            <a:ahLst/>
            <a:cxnLst/>
            <a:rect l="l" t="t" r="r" b="b"/>
            <a:pathLst>
              <a:path w="1664334" h="382904">
                <a:moveTo>
                  <a:pt x="1472792" y="382585"/>
                </a:moveTo>
                <a:lnTo>
                  <a:pt x="191292" y="382585"/>
                </a:lnTo>
                <a:lnTo>
                  <a:pt x="147429" y="377533"/>
                </a:lnTo>
                <a:lnTo>
                  <a:pt x="107165" y="363142"/>
                </a:lnTo>
                <a:lnTo>
                  <a:pt x="71647" y="340561"/>
                </a:lnTo>
                <a:lnTo>
                  <a:pt x="42023" y="310937"/>
                </a:lnTo>
                <a:lnTo>
                  <a:pt x="19442" y="275419"/>
                </a:lnTo>
                <a:lnTo>
                  <a:pt x="5052" y="235155"/>
                </a:lnTo>
                <a:lnTo>
                  <a:pt x="0" y="191292"/>
                </a:lnTo>
                <a:lnTo>
                  <a:pt x="5052" y="147429"/>
                </a:lnTo>
                <a:lnTo>
                  <a:pt x="19442" y="107165"/>
                </a:lnTo>
                <a:lnTo>
                  <a:pt x="42023" y="71647"/>
                </a:lnTo>
                <a:lnTo>
                  <a:pt x="71647" y="42023"/>
                </a:lnTo>
                <a:lnTo>
                  <a:pt x="107165" y="19442"/>
                </a:lnTo>
                <a:lnTo>
                  <a:pt x="147429" y="5052"/>
                </a:lnTo>
                <a:lnTo>
                  <a:pt x="191292" y="0"/>
                </a:lnTo>
                <a:lnTo>
                  <a:pt x="1472792" y="0"/>
                </a:lnTo>
                <a:lnTo>
                  <a:pt x="1516655" y="5052"/>
                </a:lnTo>
                <a:lnTo>
                  <a:pt x="1556919" y="19442"/>
                </a:lnTo>
                <a:lnTo>
                  <a:pt x="1592437" y="42023"/>
                </a:lnTo>
                <a:lnTo>
                  <a:pt x="1622061" y="71647"/>
                </a:lnTo>
                <a:lnTo>
                  <a:pt x="1644642" y="107165"/>
                </a:lnTo>
                <a:lnTo>
                  <a:pt x="1659033" y="147429"/>
                </a:lnTo>
                <a:lnTo>
                  <a:pt x="1664085" y="191292"/>
                </a:lnTo>
                <a:lnTo>
                  <a:pt x="1659033" y="235155"/>
                </a:lnTo>
                <a:lnTo>
                  <a:pt x="1644642" y="275419"/>
                </a:lnTo>
                <a:lnTo>
                  <a:pt x="1622061" y="310937"/>
                </a:lnTo>
                <a:lnTo>
                  <a:pt x="1592437" y="340561"/>
                </a:lnTo>
                <a:lnTo>
                  <a:pt x="1556919" y="363142"/>
                </a:lnTo>
                <a:lnTo>
                  <a:pt x="1516655" y="377533"/>
                </a:lnTo>
                <a:lnTo>
                  <a:pt x="1472792" y="382585"/>
                </a:lnTo>
                <a:close/>
              </a:path>
            </a:pathLst>
          </a:custGeom>
          <a:ln w="13580">
            <a:solidFill>
              <a:srgbClr val="F40419"/>
            </a:solidFill>
          </a:ln>
        </p:spPr>
        <p:txBody>
          <a:bodyPr wrap="square" lIns="0" tIns="0" rIns="0" bIns="0" rtlCol="0"/>
          <a:lstStyle/>
          <a:p>
            <a:endParaRPr dirty="0">
              <a:solidFill>
                <a:schemeClr val="tx1"/>
              </a:solidFill>
              <a:latin typeface="+mn-ea"/>
              <a:ea typeface="+mn-ea"/>
            </a:endParaRPr>
          </a:p>
        </p:txBody>
      </p:sp>
      <p:sp>
        <p:nvSpPr>
          <p:cNvPr id="45" name="タイトル 44">
            <a:extLst>
              <a:ext uri="{FF2B5EF4-FFF2-40B4-BE49-F238E27FC236}">
                <a16:creationId xmlns:a16="http://schemas.microsoft.com/office/drawing/2014/main" id="{D7E41FA6-83F2-45CF-24E9-47E032565277}"/>
              </a:ext>
            </a:extLst>
          </p:cNvPr>
          <p:cNvSpPr>
            <a:spLocks noGrp="1"/>
          </p:cNvSpPr>
          <p:nvPr>
            <p:ph type="title" hasCustomPrompt="1"/>
          </p:nvPr>
        </p:nvSpPr>
        <p:spPr>
          <a:xfrm>
            <a:off x="380698" y="2800263"/>
            <a:ext cx="5499303" cy="1222958"/>
          </a:xfrm>
          <a:prstGeom prst="rect">
            <a:avLst/>
          </a:prstGeom>
          <a:ln>
            <a:noFill/>
          </a:ln>
        </p:spPr>
        <p:txBody>
          <a:bodyPr anchor="ctr">
            <a:noAutofit/>
          </a:bodyPr>
          <a:lstStyle>
            <a:lvl1pPr>
              <a:defRPr sz="2400" b="1">
                <a:solidFill>
                  <a:schemeClr val="tx1"/>
                </a:solidFill>
                <a:latin typeface="+mn-ea"/>
                <a:ea typeface="+mn-ea"/>
              </a:defRPr>
            </a:lvl1pPr>
          </a:lstStyle>
          <a:p>
            <a:r>
              <a:rPr kumimoji="1" lang="ja-JP" altLang="en-US" dirty="0"/>
              <a:t>タイトル</a:t>
            </a:r>
          </a:p>
        </p:txBody>
      </p:sp>
      <p:sp>
        <p:nvSpPr>
          <p:cNvPr id="59" name="テキスト プレースホルダー 58">
            <a:extLst>
              <a:ext uri="{FF2B5EF4-FFF2-40B4-BE49-F238E27FC236}">
                <a16:creationId xmlns:a16="http://schemas.microsoft.com/office/drawing/2014/main" id="{5961A57A-130F-70FF-53B7-AF91DFC27036}"/>
              </a:ext>
            </a:extLst>
          </p:cNvPr>
          <p:cNvSpPr>
            <a:spLocks noGrp="1"/>
          </p:cNvSpPr>
          <p:nvPr>
            <p:ph type="body" sz="quarter" idx="10" hasCustomPrompt="1"/>
          </p:nvPr>
        </p:nvSpPr>
        <p:spPr>
          <a:xfrm>
            <a:off x="380698" y="1441489"/>
            <a:ext cx="5499303" cy="369332"/>
          </a:xfrm>
          <a:prstGeom prst="rect">
            <a:avLst/>
          </a:prstGeom>
        </p:spPr>
        <p:txBody>
          <a:bodyPr wrap="square" anchor="ctr">
            <a:noAutofit/>
          </a:bodyPr>
          <a:lstStyle>
            <a:lvl1pPr marL="0" indent="0">
              <a:buNone/>
              <a:defRPr sz="1800" b="1">
                <a:solidFill>
                  <a:schemeClr val="tx1"/>
                </a:solidFill>
                <a:latin typeface="+mn-ea"/>
                <a:ea typeface="+mn-ea"/>
              </a:defRPr>
            </a:lvl1pPr>
          </a:lstStyle>
          <a:p>
            <a:pPr lvl="0"/>
            <a:r>
              <a:rPr kumimoji="1" lang="ja-JP" altLang="en-US" dirty="0"/>
              <a:t>宛名</a:t>
            </a:r>
          </a:p>
        </p:txBody>
      </p:sp>
      <p:sp>
        <p:nvSpPr>
          <p:cNvPr id="62" name="テキスト プレースホルダー 61">
            <a:extLst>
              <a:ext uri="{FF2B5EF4-FFF2-40B4-BE49-F238E27FC236}">
                <a16:creationId xmlns:a16="http://schemas.microsoft.com/office/drawing/2014/main" id="{DD5E7C84-376C-7B63-BCF7-D8FE06E5A116}"/>
              </a:ext>
            </a:extLst>
          </p:cNvPr>
          <p:cNvSpPr>
            <a:spLocks noGrp="1"/>
          </p:cNvSpPr>
          <p:nvPr>
            <p:ph type="body" sz="quarter" idx="12" hasCustomPrompt="1"/>
          </p:nvPr>
        </p:nvSpPr>
        <p:spPr>
          <a:xfrm>
            <a:off x="3936000" y="5184895"/>
            <a:ext cx="1939668" cy="277246"/>
          </a:xfrm>
          <a:prstGeom prst="rect">
            <a:avLst/>
          </a:prstGeom>
        </p:spPr>
        <p:txBody>
          <a:bodyPr anchor="ctr">
            <a:noAutofit/>
          </a:bodyPr>
          <a:lstStyle>
            <a:lvl1pPr marL="0" indent="0" algn="r">
              <a:buNone/>
              <a:defRPr sz="1200" b="1">
                <a:solidFill>
                  <a:schemeClr val="tx1"/>
                </a:solidFill>
                <a:latin typeface="+mn-ea"/>
                <a:ea typeface="+mn-ea"/>
              </a:defRPr>
            </a:lvl1pPr>
          </a:lstStyle>
          <a:p>
            <a:pPr lvl="0"/>
            <a:r>
              <a:rPr kumimoji="1" lang="en-US" altLang="ja-JP" dirty="0"/>
              <a:t>XXXX</a:t>
            </a:r>
            <a:r>
              <a:rPr kumimoji="1" lang="ja-JP" altLang="en-US" dirty="0"/>
              <a:t>年</a:t>
            </a:r>
            <a:r>
              <a:rPr kumimoji="1" lang="en-US" altLang="ja-JP" dirty="0"/>
              <a:t>X</a:t>
            </a:r>
            <a:r>
              <a:rPr kumimoji="1" lang="ja-JP" altLang="en-US" dirty="0"/>
              <a:t>月</a:t>
            </a:r>
            <a:r>
              <a:rPr kumimoji="1" lang="en-US" altLang="ja-JP" dirty="0"/>
              <a:t>X</a:t>
            </a:r>
            <a:r>
              <a:rPr kumimoji="1" lang="ja-JP" altLang="en-US" dirty="0"/>
              <a:t>日</a:t>
            </a:r>
          </a:p>
        </p:txBody>
      </p:sp>
      <p:pic>
        <p:nvPicPr>
          <p:cNvPr id="3" name="図 2">
            <a:extLst>
              <a:ext uri="{FF2B5EF4-FFF2-40B4-BE49-F238E27FC236}">
                <a16:creationId xmlns:a16="http://schemas.microsoft.com/office/drawing/2014/main" id="{6F965C2D-2189-CC19-B2BD-5E7D6B6535B8}"/>
              </a:ext>
            </a:extLst>
          </p:cNvPr>
          <p:cNvPicPr>
            <a:picLocks noChangeAspect="1"/>
          </p:cNvPicPr>
          <p:nvPr userDrawn="1"/>
        </p:nvPicPr>
        <p:blipFill>
          <a:blip r:embed="rId14"/>
          <a:stretch>
            <a:fillRect/>
          </a:stretch>
        </p:blipFill>
        <p:spPr>
          <a:xfrm>
            <a:off x="420127" y="6139414"/>
            <a:ext cx="1263179" cy="215402"/>
          </a:xfrm>
          <a:prstGeom prst="rect">
            <a:avLst/>
          </a:prstGeom>
        </p:spPr>
      </p:pic>
    </p:spTree>
    <p:extLst>
      <p:ext uri="{BB962C8B-B14F-4D97-AF65-F5344CB8AC3E}">
        <p14:creationId xmlns:p14="http://schemas.microsoft.com/office/powerpoint/2010/main" val="29561876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MOVO）">
    <p:spTree>
      <p:nvGrpSpPr>
        <p:cNvPr id="1" name=""/>
        <p:cNvGrpSpPr/>
        <p:nvPr/>
      </p:nvGrpSpPr>
      <p:grpSpPr>
        <a:xfrm>
          <a:off x="0" y="0"/>
          <a:ext cx="0" cy="0"/>
          <a:chOff x="0" y="0"/>
          <a:chExt cx="0" cy="0"/>
        </a:xfrm>
      </p:grpSpPr>
      <p:pic>
        <p:nvPicPr>
          <p:cNvPr id="4" name="図 3" descr="夕日が見える道路&#10;&#10;自動的に生成された説明">
            <a:extLst>
              <a:ext uri="{FF2B5EF4-FFF2-40B4-BE49-F238E27FC236}">
                <a16:creationId xmlns:a16="http://schemas.microsoft.com/office/drawing/2014/main" id="{A43E7535-7AE3-0E04-EC7C-355AE92F98F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299" t="16666" r="26146"/>
          <a:stretch/>
        </p:blipFill>
        <p:spPr>
          <a:xfrm>
            <a:off x="6312000" y="461860"/>
            <a:ext cx="5381432" cy="5991140"/>
          </a:xfrm>
          <a:prstGeom prst="roundRect">
            <a:avLst>
              <a:gd name="adj" fmla="val 2597"/>
            </a:avLst>
          </a:prstGeom>
        </p:spPr>
      </p:pic>
      <p:grpSp>
        <p:nvGrpSpPr>
          <p:cNvPr id="33" name="グループ化 32">
            <a:extLst>
              <a:ext uri="{FF2B5EF4-FFF2-40B4-BE49-F238E27FC236}">
                <a16:creationId xmlns:a16="http://schemas.microsoft.com/office/drawing/2014/main" id="{43758B82-699A-55C8-1985-B28A725D21BB}"/>
              </a:ext>
            </a:extLst>
          </p:cNvPr>
          <p:cNvGrpSpPr/>
          <p:nvPr userDrawn="1"/>
        </p:nvGrpSpPr>
        <p:grpSpPr>
          <a:xfrm>
            <a:off x="444940" y="480907"/>
            <a:ext cx="1907969" cy="178937"/>
            <a:chOff x="889239" y="793432"/>
            <a:chExt cx="3146162" cy="295057"/>
          </a:xfrm>
        </p:grpSpPr>
        <p:sp>
          <p:nvSpPr>
            <p:cNvPr id="34" name="object 6">
              <a:extLst>
                <a:ext uri="{FF2B5EF4-FFF2-40B4-BE49-F238E27FC236}">
                  <a16:creationId xmlns:a16="http://schemas.microsoft.com/office/drawing/2014/main" id="{155D7204-62F9-07B5-50FE-4AF56108FA86}"/>
                </a:ext>
              </a:extLst>
            </p:cNvPr>
            <p:cNvSpPr/>
            <p:nvPr/>
          </p:nvSpPr>
          <p:spPr>
            <a:xfrm>
              <a:off x="889239" y="799298"/>
              <a:ext cx="386715" cy="288290"/>
            </a:xfrm>
            <a:custGeom>
              <a:avLst/>
              <a:gdLst/>
              <a:ahLst/>
              <a:cxnLst/>
              <a:rect l="l" t="t" r="r" b="b"/>
              <a:pathLst>
                <a:path w="386715" h="288290">
                  <a:moveTo>
                    <a:pt x="386448" y="0"/>
                  </a:moveTo>
                  <a:lnTo>
                    <a:pt x="327550" y="23454"/>
                  </a:lnTo>
                  <a:lnTo>
                    <a:pt x="327550" y="123661"/>
                  </a:lnTo>
                  <a:lnTo>
                    <a:pt x="59202" y="123661"/>
                  </a:lnTo>
                  <a:lnTo>
                    <a:pt x="59202" y="0"/>
                  </a:lnTo>
                  <a:lnTo>
                    <a:pt x="0" y="23454"/>
                  </a:lnTo>
                  <a:lnTo>
                    <a:pt x="0" y="287802"/>
                  </a:lnTo>
                  <a:lnTo>
                    <a:pt x="59202" y="287802"/>
                  </a:lnTo>
                  <a:lnTo>
                    <a:pt x="59202" y="172361"/>
                  </a:lnTo>
                  <a:lnTo>
                    <a:pt x="327550" y="172361"/>
                  </a:lnTo>
                  <a:lnTo>
                    <a:pt x="327550" y="287802"/>
                  </a:lnTo>
                  <a:lnTo>
                    <a:pt x="386448" y="287802"/>
                  </a:lnTo>
                  <a:lnTo>
                    <a:pt x="386448"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sp>
          <p:nvSpPr>
            <p:cNvPr id="35" name="object 7">
              <a:extLst>
                <a:ext uri="{FF2B5EF4-FFF2-40B4-BE49-F238E27FC236}">
                  <a16:creationId xmlns:a16="http://schemas.microsoft.com/office/drawing/2014/main" id="{8D3C0771-42BE-CA65-47BD-2D5E4EA58AAA}"/>
                </a:ext>
              </a:extLst>
            </p:cNvPr>
            <p:cNvSpPr/>
            <p:nvPr/>
          </p:nvSpPr>
          <p:spPr>
            <a:xfrm>
              <a:off x="2568177" y="807183"/>
              <a:ext cx="425450" cy="281305"/>
            </a:xfrm>
            <a:custGeom>
              <a:avLst/>
              <a:gdLst/>
              <a:ahLst/>
              <a:cxnLst/>
              <a:rect l="l" t="t" r="r" b="b"/>
              <a:pathLst>
                <a:path w="425450" h="281305">
                  <a:moveTo>
                    <a:pt x="251898" y="0"/>
                  </a:moveTo>
                  <a:lnTo>
                    <a:pt x="172664" y="0"/>
                  </a:lnTo>
                  <a:lnTo>
                    <a:pt x="106638" y="4433"/>
                  </a:lnTo>
                  <a:lnTo>
                    <a:pt x="57809" y="18444"/>
                  </a:lnTo>
                  <a:lnTo>
                    <a:pt x="24726" y="43099"/>
                  </a:lnTo>
                  <a:lnTo>
                    <a:pt x="5939" y="79463"/>
                  </a:lnTo>
                  <a:lnTo>
                    <a:pt x="0" y="128603"/>
                  </a:lnTo>
                  <a:lnTo>
                    <a:pt x="0" y="152047"/>
                  </a:lnTo>
                  <a:lnTo>
                    <a:pt x="5939" y="201198"/>
                  </a:lnTo>
                  <a:lnTo>
                    <a:pt x="24726" y="237588"/>
                  </a:lnTo>
                  <a:lnTo>
                    <a:pt x="57809" y="262274"/>
                  </a:lnTo>
                  <a:lnTo>
                    <a:pt x="106638" y="276311"/>
                  </a:lnTo>
                  <a:lnTo>
                    <a:pt x="172664" y="280755"/>
                  </a:lnTo>
                  <a:lnTo>
                    <a:pt x="251898" y="280755"/>
                  </a:lnTo>
                  <a:lnTo>
                    <a:pt x="318128" y="276311"/>
                  </a:lnTo>
                  <a:lnTo>
                    <a:pt x="367098" y="262274"/>
                  </a:lnTo>
                  <a:lnTo>
                    <a:pt x="400270" y="237588"/>
                  </a:lnTo>
                  <a:lnTo>
                    <a:pt x="402976" y="232359"/>
                  </a:lnTo>
                  <a:lnTo>
                    <a:pt x="183973" y="232359"/>
                  </a:lnTo>
                  <a:lnTo>
                    <a:pt x="120939" y="227601"/>
                  </a:lnTo>
                  <a:lnTo>
                    <a:pt x="83325" y="212795"/>
                  </a:lnTo>
                  <a:lnTo>
                    <a:pt x="65146" y="186228"/>
                  </a:lnTo>
                  <a:lnTo>
                    <a:pt x="60417" y="146184"/>
                  </a:lnTo>
                  <a:lnTo>
                    <a:pt x="60417" y="134865"/>
                  </a:lnTo>
                  <a:lnTo>
                    <a:pt x="65146" y="94589"/>
                  </a:lnTo>
                  <a:lnTo>
                    <a:pt x="83325" y="67901"/>
                  </a:lnTo>
                  <a:lnTo>
                    <a:pt x="120939" y="53051"/>
                  </a:lnTo>
                  <a:lnTo>
                    <a:pt x="183973" y="48291"/>
                  </a:lnTo>
                  <a:lnTo>
                    <a:pt x="402959" y="48291"/>
                  </a:lnTo>
                  <a:lnTo>
                    <a:pt x="400270" y="43099"/>
                  </a:lnTo>
                  <a:lnTo>
                    <a:pt x="367098" y="18444"/>
                  </a:lnTo>
                  <a:lnTo>
                    <a:pt x="318128" y="4433"/>
                  </a:lnTo>
                  <a:lnTo>
                    <a:pt x="251898" y="0"/>
                  </a:lnTo>
                  <a:close/>
                </a:path>
                <a:path w="425450" h="281305">
                  <a:moveTo>
                    <a:pt x="402959" y="48291"/>
                  </a:moveTo>
                  <a:lnTo>
                    <a:pt x="241385" y="48291"/>
                  </a:lnTo>
                  <a:lnTo>
                    <a:pt x="304139" y="53051"/>
                  </a:lnTo>
                  <a:lnTo>
                    <a:pt x="341822" y="67901"/>
                  </a:lnTo>
                  <a:lnTo>
                    <a:pt x="360201" y="94589"/>
                  </a:lnTo>
                  <a:lnTo>
                    <a:pt x="365046" y="134865"/>
                  </a:lnTo>
                  <a:lnTo>
                    <a:pt x="365046" y="146184"/>
                  </a:lnTo>
                  <a:lnTo>
                    <a:pt x="360201" y="186228"/>
                  </a:lnTo>
                  <a:lnTo>
                    <a:pt x="341822" y="212795"/>
                  </a:lnTo>
                  <a:lnTo>
                    <a:pt x="304139" y="227601"/>
                  </a:lnTo>
                  <a:lnTo>
                    <a:pt x="241385" y="232359"/>
                  </a:lnTo>
                  <a:lnTo>
                    <a:pt x="402976" y="232359"/>
                  </a:lnTo>
                  <a:lnTo>
                    <a:pt x="419102" y="201198"/>
                  </a:lnTo>
                  <a:lnTo>
                    <a:pt x="425055" y="152047"/>
                  </a:lnTo>
                  <a:lnTo>
                    <a:pt x="425055" y="128603"/>
                  </a:lnTo>
                  <a:lnTo>
                    <a:pt x="419102" y="79463"/>
                  </a:lnTo>
                  <a:lnTo>
                    <a:pt x="402959" y="48291"/>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sp>
          <p:nvSpPr>
            <p:cNvPr id="36" name="object 8">
              <a:extLst>
                <a:ext uri="{FF2B5EF4-FFF2-40B4-BE49-F238E27FC236}">
                  <a16:creationId xmlns:a16="http://schemas.microsoft.com/office/drawing/2014/main" id="{90304A98-654D-9133-34DD-29B62F36395C}"/>
                </a:ext>
              </a:extLst>
            </p:cNvPr>
            <p:cNvSpPr/>
            <p:nvPr/>
          </p:nvSpPr>
          <p:spPr>
            <a:xfrm>
              <a:off x="3135558" y="808568"/>
              <a:ext cx="379730" cy="275590"/>
            </a:xfrm>
            <a:custGeom>
              <a:avLst/>
              <a:gdLst/>
              <a:ahLst/>
              <a:cxnLst/>
              <a:rect l="l" t="t" r="r" b="b"/>
              <a:pathLst>
                <a:path w="379729" h="275590">
                  <a:moveTo>
                    <a:pt x="258547" y="0"/>
                  </a:moveTo>
                  <a:lnTo>
                    <a:pt x="0" y="0"/>
                  </a:lnTo>
                  <a:lnTo>
                    <a:pt x="0" y="275426"/>
                  </a:lnTo>
                  <a:lnTo>
                    <a:pt x="267143" y="275426"/>
                  </a:lnTo>
                  <a:lnTo>
                    <a:pt x="319883" y="271431"/>
                  </a:lnTo>
                  <a:lnTo>
                    <a:pt x="354553" y="258695"/>
                  </a:lnTo>
                  <a:lnTo>
                    <a:pt x="373578" y="236089"/>
                  </a:lnTo>
                  <a:lnTo>
                    <a:pt x="375140" y="227040"/>
                  </a:lnTo>
                  <a:lnTo>
                    <a:pt x="59202" y="227040"/>
                  </a:lnTo>
                  <a:lnTo>
                    <a:pt x="59202" y="159649"/>
                  </a:lnTo>
                  <a:lnTo>
                    <a:pt x="369234" y="159649"/>
                  </a:lnTo>
                  <a:lnTo>
                    <a:pt x="363591" y="150776"/>
                  </a:lnTo>
                  <a:lnTo>
                    <a:pt x="346927" y="140114"/>
                  </a:lnTo>
                  <a:lnTo>
                    <a:pt x="326440" y="135409"/>
                  </a:lnTo>
                  <a:lnTo>
                    <a:pt x="326440" y="133891"/>
                  </a:lnTo>
                  <a:lnTo>
                    <a:pt x="344893" y="128239"/>
                  </a:lnTo>
                  <a:lnTo>
                    <a:pt x="359295" y="116932"/>
                  </a:lnTo>
                  <a:lnTo>
                    <a:pt x="362451" y="110855"/>
                  </a:lnTo>
                  <a:lnTo>
                    <a:pt x="59202" y="110855"/>
                  </a:lnTo>
                  <a:lnTo>
                    <a:pt x="59202" y="50846"/>
                  </a:lnTo>
                  <a:lnTo>
                    <a:pt x="368548" y="50846"/>
                  </a:lnTo>
                  <a:lnTo>
                    <a:pt x="365894" y="37322"/>
                  </a:lnTo>
                  <a:lnTo>
                    <a:pt x="346265" y="16681"/>
                  </a:lnTo>
                  <a:lnTo>
                    <a:pt x="311140" y="4806"/>
                  </a:lnTo>
                  <a:lnTo>
                    <a:pt x="258547" y="0"/>
                  </a:lnTo>
                  <a:close/>
                </a:path>
                <a:path w="379729" h="275590">
                  <a:moveTo>
                    <a:pt x="369234" y="159649"/>
                  </a:moveTo>
                  <a:lnTo>
                    <a:pt x="255416" y="159649"/>
                  </a:lnTo>
                  <a:lnTo>
                    <a:pt x="285952" y="160866"/>
                  </a:lnTo>
                  <a:lnTo>
                    <a:pt x="305946" y="165587"/>
                  </a:lnTo>
                  <a:lnTo>
                    <a:pt x="316865" y="175424"/>
                  </a:lnTo>
                  <a:lnTo>
                    <a:pt x="320178" y="191983"/>
                  </a:lnTo>
                  <a:lnTo>
                    <a:pt x="320178" y="193899"/>
                  </a:lnTo>
                  <a:lnTo>
                    <a:pt x="317034" y="210284"/>
                  </a:lnTo>
                  <a:lnTo>
                    <a:pt x="306464" y="220431"/>
                  </a:lnTo>
                  <a:lnTo>
                    <a:pt x="286765" y="225597"/>
                  </a:lnTo>
                  <a:lnTo>
                    <a:pt x="256233" y="227040"/>
                  </a:lnTo>
                  <a:lnTo>
                    <a:pt x="375140" y="227040"/>
                  </a:lnTo>
                  <a:lnTo>
                    <a:pt x="379381" y="202485"/>
                  </a:lnTo>
                  <a:lnTo>
                    <a:pt x="379381" y="194706"/>
                  </a:lnTo>
                  <a:lnTo>
                    <a:pt x="374913" y="168579"/>
                  </a:lnTo>
                  <a:lnTo>
                    <a:pt x="369234" y="159649"/>
                  </a:lnTo>
                  <a:close/>
                </a:path>
                <a:path w="379729" h="275590">
                  <a:moveTo>
                    <a:pt x="368548" y="50846"/>
                  </a:moveTo>
                  <a:lnTo>
                    <a:pt x="255416" y="50846"/>
                  </a:lnTo>
                  <a:lnTo>
                    <a:pt x="282719" y="52247"/>
                  </a:lnTo>
                  <a:lnTo>
                    <a:pt x="300519" y="57048"/>
                  </a:lnTo>
                  <a:lnTo>
                    <a:pt x="310192" y="66148"/>
                  </a:lnTo>
                  <a:lnTo>
                    <a:pt x="313110" y="80447"/>
                  </a:lnTo>
                  <a:lnTo>
                    <a:pt x="313110" y="82468"/>
                  </a:lnTo>
                  <a:lnTo>
                    <a:pt x="310192" y="96282"/>
                  </a:lnTo>
                  <a:lnTo>
                    <a:pt x="300519" y="104998"/>
                  </a:lnTo>
                  <a:lnTo>
                    <a:pt x="282719" y="109545"/>
                  </a:lnTo>
                  <a:lnTo>
                    <a:pt x="255416" y="110855"/>
                  </a:lnTo>
                  <a:lnTo>
                    <a:pt x="362451" y="110855"/>
                  </a:lnTo>
                  <a:lnTo>
                    <a:pt x="368658" y="98900"/>
                  </a:lnTo>
                  <a:lnTo>
                    <a:pt x="371999" y="73076"/>
                  </a:lnTo>
                  <a:lnTo>
                    <a:pt x="371999" y="68427"/>
                  </a:lnTo>
                  <a:lnTo>
                    <a:pt x="368548" y="50846"/>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sp>
          <p:nvSpPr>
            <p:cNvPr id="37" name="object 9">
              <a:extLst>
                <a:ext uri="{FF2B5EF4-FFF2-40B4-BE49-F238E27FC236}">
                  <a16:creationId xmlns:a16="http://schemas.microsoft.com/office/drawing/2014/main" id="{68FA03D2-3C23-0601-DE0C-CC3EEF708364}"/>
                </a:ext>
              </a:extLst>
            </p:cNvPr>
            <p:cNvSpPr/>
            <p:nvPr/>
          </p:nvSpPr>
          <p:spPr>
            <a:xfrm>
              <a:off x="3657576" y="793432"/>
              <a:ext cx="377825" cy="294640"/>
            </a:xfrm>
            <a:custGeom>
              <a:avLst/>
              <a:gdLst/>
              <a:ahLst/>
              <a:cxnLst/>
              <a:rect l="l" t="t" r="r" b="b"/>
              <a:pathLst>
                <a:path w="377825" h="294640">
                  <a:moveTo>
                    <a:pt x="377559" y="0"/>
                  </a:moveTo>
                  <a:lnTo>
                    <a:pt x="317142" y="23454"/>
                  </a:lnTo>
                  <a:lnTo>
                    <a:pt x="317142" y="171659"/>
                  </a:lnTo>
                  <a:lnTo>
                    <a:pt x="312338" y="205838"/>
                  </a:lnTo>
                  <a:lnTo>
                    <a:pt x="295687" y="228924"/>
                  </a:lnTo>
                  <a:lnTo>
                    <a:pt x="263824" y="241990"/>
                  </a:lnTo>
                  <a:lnTo>
                    <a:pt x="213386" y="246107"/>
                  </a:lnTo>
                  <a:lnTo>
                    <a:pt x="164162" y="246107"/>
                  </a:lnTo>
                  <a:lnTo>
                    <a:pt x="113509" y="241990"/>
                  </a:lnTo>
                  <a:lnTo>
                    <a:pt x="81560" y="228924"/>
                  </a:lnTo>
                  <a:lnTo>
                    <a:pt x="64897" y="205838"/>
                  </a:lnTo>
                  <a:lnTo>
                    <a:pt x="60102" y="171659"/>
                  </a:lnTo>
                  <a:lnTo>
                    <a:pt x="60102" y="13748"/>
                  </a:lnTo>
                  <a:lnTo>
                    <a:pt x="0" y="13748"/>
                  </a:lnTo>
                  <a:lnTo>
                    <a:pt x="0" y="175188"/>
                  </a:lnTo>
                  <a:lnTo>
                    <a:pt x="4681" y="219912"/>
                  </a:lnTo>
                  <a:lnTo>
                    <a:pt x="20050" y="253542"/>
                  </a:lnTo>
                  <a:lnTo>
                    <a:pt x="48090" y="276741"/>
                  </a:lnTo>
                  <a:lnTo>
                    <a:pt x="90786" y="290174"/>
                  </a:lnTo>
                  <a:lnTo>
                    <a:pt x="150121" y="294504"/>
                  </a:lnTo>
                  <a:lnTo>
                    <a:pt x="227029" y="294504"/>
                  </a:lnTo>
                  <a:lnTo>
                    <a:pt x="286403" y="290174"/>
                  </a:lnTo>
                  <a:lnTo>
                    <a:pt x="329199" y="276741"/>
                  </a:lnTo>
                  <a:lnTo>
                    <a:pt x="372833" y="219912"/>
                  </a:lnTo>
                  <a:lnTo>
                    <a:pt x="377559" y="175188"/>
                  </a:lnTo>
                  <a:lnTo>
                    <a:pt x="377559"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sp>
          <p:nvSpPr>
            <p:cNvPr id="38" name="object 10">
              <a:extLst>
                <a:ext uri="{FF2B5EF4-FFF2-40B4-BE49-F238E27FC236}">
                  <a16:creationId xmlns:a16="http://schemas.microsoft.com/office/drawing/2014/main" id="{09EB94DC-08A0-863B-2F08-C8301E8A677C}"/>
                </a:ext>
              </a:extLst>
            </p:cNvPr>
            <p:cNvSpPr/>
            <p:nvPr/>
          </p:nvSpPr>
          <p:spPr>
            <a:xfrm>
              <a:off x="2029611" y="807184"/>
              <a:ext cx="404495" cy="281305"/>
            </a:xfrm>
            <a:custGeom>
              <a:avLst/>
              <a:gdLst/>
              <a:ahLst/>
              <a:cxnLst/>
              <a:rect l="l" t="t" r="r" b="b"/>
              <a:pathLst>
                <a:path w="404494" h="281305">
                  <a:moveTo>
                    <a:pt x="392490" y="0"/>
                  </a:moveTo>
                  <a:lnTo>
                    <a:pt x="169513" y="0"/>
                  </a:lnTo>
                  <a:lnTo>
                    <a:pt x="104594" y="4432"/>
                  </a:lnTo>
                  <a:lnTo>
                    <a:pt x="56644" y="18441"/>
                  </a:lnTo>
                  <a:lnTo>
                    <a:pt x="24201" y="43094"/>
                  </a:lnTo>
                  <a:lnTo>
                    <a:pt x="5807" y="79459"/>
                  </a:lnTo>
                  <a:lnTo>
                    <a:pt x="0" y="128603"/>
                  </a:lnTo>
                  <a:lnTo>
                    <a:pt x="0" y="152047"/>
                  </a:lnTo>
                  <a:lnTo>
                    <a:pt x="5807" y="201198"/>
                  </a:lnTo>
                  <a:lnTo>
                    <a:pt x="24201" y="237588"/>
                  </a:lnTo>
                  <a:lnTo>
                    <a:pt x="56644" y="262274"/>
                  </a:lnTo>
                  <a:lnTo>
                    <a:pt x="104594" y="276311"/>
                  </a:lnTo>
                  <a:lnTo>
                    <a:pt x="169513" y="280755"/>
                  </a:lnTo>
                  <a:lnTo>
                    <a:pt x="404218" y="280651"/>
                  </a:lnTo>
                  <a:lnTo>
                    <a:pt x="383726" y="232359"/>
                  </a:lnTo>
                  <a:lnTo>
                    <a:pt x="189470" y="232359"/>
                  </a:lnTo>
                  <a:lnTo>
                    <a:pt x="181240" y="232359"/>
                  </a:lnTo>
                  <a:lnTo>
                    <a:pt x="119908" y="227830"/>
                  </a:lnTo>
                  <a:lnTo>
                    <a:pt x="83089" y="213102"/>
                  </a:lnTo>
                  <a:lnTo>
                    <a:pt x="65136" y="186458"/>
                  </a:lnTo>
                  <a:lnTo>
                    <a:pt x="60406" y="146184"/>
                  </a:lnTo>
                  <a:lnTo>
                    <a:pt x="60406" y="134865"/>
                  </a:lnTo>
                  <a:lnTo>
                    <a:pt x="65136" y="94360"/>
                  </a:lnTo>
                  <a:lnTo>
                    <a:pt x="83089" y="67598"/>
                  </a:lnTo>
                  <a:lnTo>
                    <a:pt x="119908" y="52826"/>
                  </a:lnTo>
                  <a:lnTo>
                    <a:pt x="181240" y="48291"/>
                  </a:lnTo>
                  <a:lnTo>
                    <a:pt x="392490" y="48291"/>
                  </a:lnTo>
                  <a:lnTo>
                    <a:pt x="392490"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sp>
          <p:nvSpPr>
            <p:cNvPr id="39" name="object 11">
              <a:extLst>
                <a:ext uri="{FF2B5EF4-FFF2-40B4-BE49-F238E27FC236}">
                  <a16:creationId xmlns:a16="http://schemas.microsoft.com/office/drawing/2014/main" id="{DE962504-D963-7505-2546-1FEE32A89F91}"/>
                </a:ext>
              </a:extLst>
            </p:cNvPr>
            <p:cNvSpPr/>
            <p:nvPr/>
          </p:nvSpPr>
          <p:spPr>
            <a:xfrm>
              <a:off x="1408453" y="865862"/>
              <a:ext cx="163830" cy="220979"/>
            </a:xfrm>
            <a:custGeom>
              <a:avLst/>
              <a:gdLst/>
              <a:ahLst/>
              <a:cxnLst/>
              <a:rect l="l" t="t" r="r" b="b"/>
              <a:pathLst>
                <a:path w="163830" h="220980">
                  <a:moveTo>
                    <a:pt x="163398" y="0"/>
                  </a:moveTo>
                  <a:lnTo>
                    <a:pt x="0" y="220768"/>
                  </a:lnTo>
                  <a:lnTo>
                    <a:pt x="68751" y="220768"/>
                  </a:lnTo>
                  <a:lnTo>
                    <a:pt x="163398" y="90279"/>
                  </a:lnTo>
                  <a:lnTo>
                    <a:pt x="163398"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sp>
          <p:nvSpPr>
            <p:cNvPr id="40" name="object 12">
              <a:extLst>
                <a:ext uri="{FF2B5EF4-FFF2-40B4-BE49-F238E27FC236}">
                  <a16:creationId xmlns:a16="http://schemas.microsoft.com/office/drawing/2014/main" id="{5C05BE2F-F288-B13D-1E6F-B3F37D306C7A}"/>
                </a:ext>
              </a:extLst>
            </p:cNvPr>
            <p:cNvSpPr/>
            <p:nvPr/>
          </p:nvSpPr>
          <p:spPr>
            <a:xfrm>
              <a:off x="1634223" y="802982"/>
              <a:ext cx="281940" cy="284480"/>
            </a:xfrm>
            <a:custGeom>
              <a:avLst/>
              <a:gdLst/>
              <a:ahLst/>
              <a:cxnLst/>
              <a:rect l="l" t="t" r="r" b="b"/>
              <a:pathLst>
                <a:path w="281939" h="284480">
                  <a:moveTo>
                    <a:pt x="71840" y="0"/>
                  </a:moveTo>
                  <a:lnTo>
                    <a:pt x="0" y="0"/>
                  </a:lnTo>
                  <a:lnTo>
                    <a:pt x="0" y="284117"/>
                  </a:lnTo>
                  <a:lnTo>
                    <a:pt x="58898" y="284117"/>
                  </a:lnTo>
                  <a:lnTo>
                    <a:pt x="58898" y="71149"/>
                  </a:lnTo>
                  <a:lnTo>
                    <a:pt x="213019" y="283645"/>
                  </a:lnTo>
                  <a:lnTo>
                    <a:pt x="281771" y="283645"/>
                  </a:lnTo>
                  <a:lnTo>
                    <a:pt x="71840"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grpSp>
      <p:sp>
        <p:nvSpPr>
          <p:cNvPr id="41" name="object 3">
            <a:extLst>
              <a:ext uri="{FF2B5EF4-FFF2-40B4-BE49-F238E27FC236}">
                <a16:creationId xmlns:a16="http://schemas.microsoft.com/office/drawing/2014/main" id="{7E389FF8-FE7E-56D7-3A46-DF33DA090C27}"/>
              </a:ext>
            </a:extLst>
          </p:cNvPr>
          <p:cNvSpPr txBox="1"/>
          <p:nvPr userDrawn="1"/>
        </p:nvSpPr>
        <p:spPr>
          <a:xfrm>
            <a:off x="4997371" y="6195046"/>
            <a:ext cx="757364" cy="159770"/>
          </a:xfrm>
          <a:prstGeom prst="rect">
            <a:avLst/>
          </a:prstGeom>
        </p:spPr>
        <p:txBody>
          <a:bodyPr vert="horz" wrap="square" lIns="0" tIns="10397" rIns="0" bIns="0" rtlCol="0">
            <a:spAutoFit/>
          </a:bodyPr>
          <a:lstStyle/>
          <a:p>
            <a:pPr marL="7702" algn="ctr">
              <a:spcBef>
                <a:spcPts val="82"/>
              </a:spcBef>
            </a:pPr>
            <a:r>
              <a:rPr sz="970" spc="-6" dirty="0">
                <a:solidFill>
                  <a:srgbClr val="F40419"/>
                </a:solidFill>
                <a:latin typeface="+mn-ea"/>
                <a:ea typeface="+mn-ea"/>
                <a:cs typeface="Arial"/>
              </a:rPr>
              <a:t>Confidential</a:t>
            </a:r>
            <a:endParaRPr sz="970" dirty="0">
              <a:latin typeface="+mn-ea"/>
              <a:ea typeface="+mn-ea"/>
              <a:cs typeface="Arial"/>
            </a:endParaRPr>
          </a:p>
        </p:txBody>
      </p:sp>
      <p:sp>
        <p:nvSpPr>
          <p:cNvPr id="42" name="object 5">
            <a:extLst>
              <a:ext uri="{FF2B5EF4-FFF2-40B4-BE49-F238E27FC236}">
                <a16:creationId xmlns:a16="http://schemas.microsoft.com/office/drawing/2014/main" id="{879CAD43-ADD9-14CD-EFAF-34FC824491C5}"/>
              </a:ext>
            </a:extLst>
          </p:cNvPr>
          <p:cNvSpPr/>
          <p:nvPr userDrawn="1"/>
        </p:nvSpPr>
        <p:spPr>
          <a:xfrm>
            <a:off x="4870675" y="6158825"/>
            <a:ext cx="1009325" cy="232212"/>
          </a:xfrm>
          <a:custGeom>
            <a:avLst/>
            <a:gdLst/>
            <a:ahLst/>
            <a:cxnLst/>
            <a:rect l="l" t="t" r="r" b="b"/>
            <a:pathLst>
              <a:path w="1664334" h="382904">
                <a:moveTo>
                  <a:pt x="1472792" y="382585"/>
                </a:moveTo>
                <a:lnTo>
                  <a:pt x="191292" y="382585"/>
                </a:lnTo>
                <a:lnTo>
                  <a:pt x="147429" y="377533"/>
                </a:lnTo>
                <a:lnTo>
                  <a:pt x="107165" y="363142"/>
                </a:lnTo>
                <a:lnTo>
                  <a:pt x="71647" y="340561"/>
                </a:lnTo>
                <a:lnTo>
                  <a:pt x="42023" y="310937"/>
                </a:lnTo>
                <a:lnTo>
                  <a:pt x="19442" y="275419"/>
                </a:lnTo>
                <a:lnTo>
                  <a:pt x="5052" y="235155"/>
                </a:lnTo>
                <a:lnTo>
                  <a:pt x="0" y="191292"/>
                </a:lnTo>
                <a:lnTo>
                  <a:pt x="5052" y="147429"/>
                </a:lnTo>
                <a:lnTo>
                  <a:pt x="19442" y="107165"/>
                </a:lnTo>
                <a:lnTo>
                  <a:pt x="42023" y="71647"/>
                </a:lnTo>
                <a:lnTo>
                  <a:pt x="71647" y="42023"/>
                </a:lnTo>
                <a:lnTo>
                  <a:pt x="107165" y="19442"/>
                </a:lnTo>
                <a:lnTo>
                  <a:pt x="147429" y="5052"/>
                </a:lnTo>
                <a:lnTo>
                  <a:pt x="191292" y="0"/>
                </a:lnTo>
                <a:lnTo>
                  <a:pt x="1472792" y="0"/>
                </a:lnTo>
                <a:lnTo>
                  <a:pt x="1516655" y="5052"/>
                </a:lnTo>
                <a:lnTo>
                  <a:pt x="1556919" y="19442"/>
                </a:lnTo>
                <a:lnTo>
                  <a:pt x="1592437" y="42023"/>
                </a:lnTo>
                <a:lnTo>
                  <a:pt x="1622061" y="71647"/>
                </a:lnTo>
                <a:lnTo>
                  <a:pt x="1644642" y="107165"/>
                </a:lnTo>
                <a:lnTo>
                  <a:pt x="1659033" y="147429"/>
                </a:lnTo>
                <a:lnTo>
                  <a:pt x="1664085" y="191292"/>
                </a:lnTo>
                <a:lnTo>
                  <a:pt x="1659033" y="235155"/>
                </a:lnTo>
                <a:lnTo>
                  <a:pt x="1644642" y="275419"/>
                </a:lnTo>
                <a:lnTo>
                  <a:pt x="1622061" y="310937"/>
                </a:lnTo>
                <a:lnTo>
                  <a:pt x="1592437" y="340561"/>
                </a:lnTo>
                <a:lnTo>
                  <a:pt x="1556919" y="363142"/>
                </a:lnTo>
                <a:lnTo>
                  <a:pt x="1516655" y="377533"/>
                </a:lnTo>
                <a:lnTo>
                  <a:pt x="1472792" y="382585"/>
                </a:lnTo>
                <a:close/>
              </a:path>
            </a:pathLst>
          </a:custGeom>
          <a:ln w="13580">
            <a:solidFill>
              <a:srgbClr val="F40419"/>
            </a:solidFill>
          </a:ln>
        </p:spPr>
        <p:txBody>
          <a:bodyPr wrap="square" lIns="0" tIns="0" rIns="0" bIns="0" rtlCol="0"/>
          <a:lstStyle/>
          <a:p>
            <a:endParaRPr dirty="0">
              <a:solidFill>
                <a:schemeClr val="tx1"/>
              </a:solidFill>
              <a:latin typeface="+mn-ea"/>
              <a:ea typeface="+mn-ea"/>
            </a:endParaRPr>
          </a:p>
        </p:txBody>
      </p:sp>
      <p:sp>
        <p:nvSpPr>
          <p:cNvPr id="45" name="タイトル 44">
            <a:extLst>
              <a:ext uri="{FF2B5EF4-FFF2-40B4-BE49-F238E27FC236}">
                <a16:creationId xmlns:a16="http://schemas.microsoft.com/office/drawing/2014/main" id="{D7E41FA6-83F2-45CF-24E9-47E032565277}"/>
              </a:ext>
            </a:extLst>
          </p:cNvPr>
          <p:cNvSpPr>
            <a:spLocks noGrp="1"/>
          </p:cNvSpPr>
          <p:nvPr>
            <p:ph type="title" hasCustomPrompt="1"/>
          </p:nvPr>
        </p:nvSpPr>
        <p:spPr>
          <a:xfrm>
            <a:off x="380698" y="2800263"/>
            <a:ext cx="5499303" cy="1222958"/>
          </a:xfrm>
          <a:prstGeom prst="rect">
            <a:avLst/>
          </a:prstGeom>
          <a:ln>
            <a:noFill/>
          </a:ln>
        </p:spPr>
        <p:txBody>
          <a:bodyPr wrap="square" anchor="ctr">
            <a:noAutofit/>
          </a:bodyPr>
          <a:lstStyle>
            <a:lvl1pPr>
              <a:defRPr sz="2400" b="1">
                <a:solidFill>
                  <a:schemeClr val="tx1"/>
                </a:solidFill>
                <a:latin typeface="+mn-ea"/>
                <a:ea typeface="+mn-ea"/>
              </a:defRPr>
            </a:lvl1pPr>
          </a:lstStyle>
          <a:p>
            <a:r>
              <a:rPr kumimoji="1" lang="ja-JP" altLang="en-US" dirty="0"/>
              <a:t>タイトル</a:t>
            </a:r>
          </a:p>
        </p:txBody>
      </p:sp>
      <p:sp>
        <p:nvSpPr>
          <p:cNvPr id="59" name="テキスト プレースホルダー 58">
            <a:extLst>
              <a:ext uri="{FF2B5EF4-FFF2-40B4-BE49-F238E27FC236}">
                <a16:creationId xmlns:a16="http://schemas.microsoft.com/office/drawing/2014/main" id="{5961A57A-130F-70FF-53B7-AF91DFC27036}"/>
              </a:ext>
            </a:extLst>
          </p:cNvPr>
          <p:cNvSpPr>
            <a:spLocks noGrp="1"/>
          </p:cNvSpPr>
          <p:nvPr>
            <p:ph type="body" sz="quarter" idx="10" hasCustomPrompt="1"/>
          </p:nvPr>
        </p:nvSpPr>
        <p:spPr>
          <a:xfrm>
            <a:off x="380698" y="1441489"/>
            <a:ext cx="5499303" cy="369332"/>
          </a:xfrm>
          <a:prstGeom prst="rect">
            <a:avLst/>
          </a:prstGeom>
        </p:spPr>
        <p:txBody>
          <a:bodyPr wrap="square" anchor="ctr">
            <a:noAutofit/>
          </a:bodyPr>
          <a:lstStyle>
            <a:lvl1pPr marL="0" indent="0">
              <a:buNone/>
              <a:defRPr sz="1800" b="1">
                <a:solidFill>
                  <a:schemeClr val="tx1"/>
                </a:solidFill>
                <a:latin typeface="+mn-ea"/>
                <a:ea typeface="+mn-ea"/>
              </a:defRPr>
            </a:lvl1pPr>
          </a:lstStyle>
          <a:p>
            <a:pPr lvl="0"/>
            <a:r>
              <a:rPr kumimoji="1" lang="ja-JP" altLang="en-US" dirty="0"/>
              <a:t>宛名</a:t>
            </a:r>
          </a:p>
        </p:txBody>
      </p:sp>
      <p:sp>
        <p:nvSpPr>
          <p:cNvPr id="62" name="テキスト プレースホルダー 61">
            <a:extLst>
              <a:ext uri="{FF2B5EF4-FFF2-40B4-BE49-F238E27FC236}">
                <a16:creationId xmlns:a16="http://schemas.microsoft.com/office/drawing/2014/main" id="{DD5E7C84-376C-7B63-BCF7-D8FE06E5A116}"/>
              </a:ext>
            </a:extLst>
          </p:cNvPr>
          <p:cNvSpPr>
            <a:spLocks noGrp="1"/>
          </p:cNvSpPr>
          <p:nvPr>
            <p:ph type="body" sz="quarter" idx="12" hasCustomPrompt="1"/>
          </p:nvPr>
        </p:nvSpPr>
        <p:spPr>
          <a:xfrm>
            <a:off x="3936000" y="5184895"/>
            <a:ext cx="1939668" cy="277246"/>
          </a:xfrm>
          <a:prstGeom prst="rect">
            <a:avLst/>
          </a:prstGeom>
        </p:spPr>
        <p:txBody>
          <a:bodyPr wrap="square" anchor="ctr">
            <a:noAutofit/>
          </a:bodyPr>
          <a:lstStyle>
            <a:lvl1pPr marL="0" indent="0" algn="r">
              <a:buNone/>
              <a:defRPr sz="1200" b="1">
                <a:solidFill>
                  <a:schemeClr val="tx1"/>
                </a:solidFill>
                <a:latin typeface="+mn-ea"/>
                <a:ea typeface="+mn-ea"/>
              </a:defRPr>
            </a:lvl1pPr>
          </a:lstStyle>
          <a:p>
            <a:pPr lvl="0"/>
            <a:r>
              <a:rPr kumimoji="1" lang="en-US" altLang="ja-JP" dirty="0"/>
              <a:t>XXXX</a:t>
            </a:r>
            <a:r>
              <a:rPr kumimoji="1" lang="ja-JP" altLang="en-US" dirty="0"/>
              <a:t>年</a:t>
            </a:r>
            <a:r>
              <a:rPr kumimoji="1" lang="en-US" altLang="ja-JP" dirty="0"/>
              <a:t>X</a:t>
            </a:r>
            <a:r>
              <a:rPr kumimoji="1" lang="ja-JP" altLang="en-US" dirty="0"/>
              <a:t>月</a:t>
            </a:r>
            <a:r>
              <a:rPr kumimoji="1" lang="en-US" altLang="ja-JP" dirty="0"/>
              <a:t>X</a:t>
            </a:r>
            <a:r>
              <a:rPr kumimoji="1" lang="ja-JP" altLang="en-US" dirty="0"/>
              <a:t>日</a:t>
            </a:r>
          </a:p>
        </p:txBody>
      </p:sp>
      <p:pic>
        <p:nvPicPr>
          <p:cNvPr id="3" name="図 2">
            <a:extLst>
              <a:ext uri="{FF2B5EF4-FFF2-40B4-BE49-F238E27FC236}">
                <a16:creationId xmlns:a16="http://schemas.microsoft.com/office/drawing/2014/main" id="{6F965C2D-2189-CC19-B2BD-5E7D6B6535B8}"/>
              </a:ext>
            </a:extLst>
          </p:cNvPr>
          <p:cNvPicPr>
            <a:picLocks noChangeAspect="1"/>
          </p:cNvPicPr>
          <p:nvPr userDrawn="1"/>
        </p:nvPicPr>
        <p:blipFill>
          <a:blip r:embed="rId3"/>
          <a:stretch>
            <a:fillRect/>
          </a:stretch>
        </p:blipFill>
        <p:spPr>
          <a:xfrm>
            <a:off x="420127" y="6139414"/>
            <a:ext cx="1263179" cy="215402"/>
          </a:xfrm>
          <a:prstGeom prst="rect">
            <a:avLst/>
          </a:prstGeom>
        </p:spPr>
      </p:pic>
    </p:spTree>
    <p:extLst>
      <p:ext uri="{BB962C8B-B14F-4D97-AF65-F5344CB8AC3E}">
        <p14:creationId xmlns:p14="http://schemas.microsoft.com/office/powerpoint/2010/main" val="33431763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Strategy）">
    <p:spTree>
      <p:nvGrpSpPr>
        <p:cNvPr id="1" name=""/>
        <p:cNvGrpSpPr/>
        <p:nvPr/>
      </p:nvGrpSpPr>
      <p:grpSpPr>
        <a:xfrm>
          <a:off x="0" y="0"/>
          <a:ext cx="0" cy="0"/>
          <a:chOff x="0" y="0"/>
          <a:chExt cx="0" cy="0"/>
        </a:xfrm>
      </p:grpSpPr>
      <p:pic>
        <p:nvPicPr>
          <p:cNvPr id="4" name="図 3" descr="夕日が見える道路&#10;&#10;自動的に生成された説明">
            <a:extLst>
              <a:ext uri="{FF2B5EF4-FFF2-40B4-BE49-F238E27FC236}">
                <a16:creationId xmlns:a16="http://schemas.microsoft.com/office/drawing/2014/main" id="{A43E7535-7AE3-0E04-EC7C-355AE92F98F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299" t="16666" r="26146"/>
          <a:stretch/>
        </p:blipFill>
        <p:spPr>
          <a:xfrm>
            <a:off x="6312000" y="461860"/>
            <a:ext cx="5381432" cy="5991140"/>
          </a:xfrm>
          <a:prstGeom prst="roundRect">
            <a:avLst>
              <a:gd name="adj" fmla="val 2597"/>
            </a:avLst>
          </a:prstGeom>
        </p:spPr>
      </p:pic>
      <p:grpSp>
        <p:nvGrpSpPr>
          <p:cNvPr id="6" name="グループ化 5">
            <a:extLst>
              <a:ext uri="{FF2B5EF4-FFF2-40B4-BE49-F238E27FC236}">
                <a16:creationId xmlns:a16="http://schemas.microsoft.com/office/drawing/2014/main" id="{8A7AA7E2-6688-EBCF-C7F3-4874CFA44D2A}"/>
              </a:ext>
            </a:extLst>
          </p:cNvPr>
          <p:cNvGrpSpPr/>
          <p:nvPr userDrawn="1"/>
        </p:nvGrpSpPr>
        <p:grpSpPr>
          <a:xfrm>
            <a:off x="532614" y="6093000"/>
            <a:ext cx="1171386" cy="261293"/>
            <a:chOff x="3801134" y="10074942"/>
            <a:chExt cx="1931567" cy="430857"/>
          </a:xfrm>
        </p:grpSpPr>
        <p:pic>
          <p:nvPicPr>
            <p:cNvPr id="7" name="object 13">
              <a:extLst>
                <a:ext uri="{FF2B5EF4-FFF2-40B4-BE49-F238E27FC236}">
                  <a16:creationId xmlns:a16="http://schemas.microsoft.com/office/drawing/2014/main" id="{3EA8AF5F-5BE2-2C06-E30D-3541012209ED}"/>
                </a:ext>
              </a:extLst>
            </p:cNvPr>
            <p:cNvPicPr/>
            <p:nvPr/>
          </p:nvPicPr>
          <p:blipFill>
            <a:blip r:embed="rId3" cstate="print"/>
            <a:stretch>
              <a:fillRect/>
            </a:stretch>
          </p:blipFill>
          <p:spPr>
            <a:xfrm>
              <a:off x="3801134" y="10358097"/>
              <a:ext cx="183198" cy="147702"/>
            </a:xfrm>
            <a:prstGeom prst="rect">
              <a:avLst/>
            </a:prstGeom>
          </p:spPr>
        </p:pic>
        <p:sp>
          <p:nvSpPr>
            <p:cNvPr id="8" name="object 14">
              <a:extLst>
                <a:ext uri="{FF2B5EF4-FFF2-40B4-BE49-F238E27FC236}">
                  <a16:creationId xmlns:a16="http://schemas.microsoft.com/office/drawing/2014/main" id="{787434E9-C354-1820-D3EA-EFCB76CA520C}"/>
                </a:ext>
              </a:extLst>
            </p:cNvPr>
            <p:cNvSpPr/>
            <p:nvPr/>
          </p:nvSpPr>
          <p:spPr>
            <a:xfrm>
              <a:off x="4053421" y="10360234"/>
              <a:ext cx="177800" cy="143510"/>
            </a:xfrm>
            <a:custGeom>
              <a:avLst/>
              <a:gdLst/>
              <a:ahLst/>
              <a:cxnLst/>
              <a:rect l="l" t="t" r="r" b="b"/>
              <a:pathLst>
                <a:path w="177800" h="143509">
                  <a:moveTo>
                    <a:pt x="177241" y="0"/>
                  </a:moveTo>
                  <a:lnTo>
                    <a:pt x="0" y="0"/>
                  </a:lnTo>
                  <a:lnTo>
                    <a:pt x="0" y="16510"/>
                  </a:lnTo>
                  <a:lnTo>
                    <a:pt x="79184" y="16510"/>
                  </a:lnTo>
                  <a:lnTo>
                    <a:pt x="79184" y="143510"/>
                  </a:lnTo>
                  <a:lnTo>
                    <a:pt x="98056" y="143510"/>
                  </a:lnTo>
                  <a:lnTo>
                    <a:pt x="98056" y="16510"/>
                  </a:lnTo>
                  <a:lnTo>
                    <a:pt x="177241" y="16510"/>
                  </a:lnTo>
                  <a:lnTo>
                    <a:pt x="177241"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pic>
          <p:nvPicPr>
            <p:cNvPr id="9" name="object 15">
              <a:extLst>
                <a:ext uri="{FF2B5EF4-FFF2-40B4-BE49-F238E27FC236}">
                  <a16:creationId xmlns:a16="http://schemas.microsoft.com/office/drawing/2014/main" id="{873DCD17-3493-84BB-D00E-54D0C7DBB908}"/>
                </a:ext>
              </a:extLst>
            </p:cNvPr>
            <p:cNvPicPr/>
            <p:nvPr/>
          </p:nvPicPr>
          <p:blipFill>
            <a:blip r:embed="rId4" cstate="print"/>
            <a:stretch>
              <a:fillRect/>
            </a:stretch>
          </p:blipFill>
          <p:spPr>
            <a:xfrm>
              <a:off x="4308580" y="10360135"/>
              <a:ext cx="174172" cy="143608"/>
            </a:xfrm>
            <a:prstGeom prst="rect">
              <a:avLst/>
            </a:prstGeom>
          </p:spPr>
        </p:pic>
        <p:grpSp>
          <p:nvGrpSpPr>
            <p:cNvPr id="10" name="object 16">
              <a:extLst>
                <a:ext uri="{FF2B5EF4-FFF2-40B4-BE49-F238E27FC236}">
                  <a16:creationId xmlns:a16="http://schemas.microsoft.com/office/drawing/2014/main" id="{1FD7CA4A-5909-E87A-1129-EBF8B20EE912}"/>
                </a:ext>
              </a:extLst>
            </p:cNvPr>
            <p:cNvGrpSpPr/>
            <p:nvPr/>
          </p:nvGrpSpPr>
          <p:grpSpPr>
            <a:xfrm>
              <a:off x="4552875" y="10360135"/>
              <a:ext cx="415290" cy="144145"/>
              <a:chOff x="4552875" y="10360135"/>
              <a:chExt cx="415290" cy="144145"/>
            </a:xfrm>
          </p:grpSpPr>
          <p:pic>
            <p:nvPicPr>
              <p:cNvPr id="22" name="object 17">
                <a:extLst>
                  <a:ext uri="{FF2B5EF4-FFF2-40B4-BE49-F238E27FC236}">
                    <a16:creationId xmlns:a16="http://schemas.microsoft.com/office/drawing/2014/main" id="{B2DF6D21-1688-C128-8465-E054DDCB38E7}"/>
                  </a:ext>
                </a:extLst>
              </p:cNvPr>
              <p:cNvPicPr/>
              <p:nvPr/>
            </p:nvPicPr>
            <p:blipFill>
              <a:blip r:embed="rId5" cstate="print"/>
              <a:stretch>
                <a:fillRect/>
              </a:stretch>
            </p:blipFill>
            <p:spPr>
              <a:xfrm>
                <a:off x="4552875" y="10360135"/>
                <a:ext cx="208422" cy="143608"/>
              </a:xfrm>
              <a:prstGeom prst="rect">
                <a:avLst/>
              </a:prstGeom>
            </p:spPr>
          </p:pic>
          <p:sp>
            <p:nvSpPr>
              <p:cNvPr id="23" name="object 18">
                <a:extLst>
                  <a:ext uri="{FF2B5EF4-FFF2-40B4-BE49-F238E27FC236}">
                    <a16:creationId xmlns:a16="http://schemas.microsoft.com/office/drawing/2014/main" id="{147EE1FB-1FC2-C4F7-21B5-C27EBF566F64}"/>
                  </a:ext>
                </a:extLst>
              </p:cNvPr>
              <p:cNvSpPr/>
              <p:nvPr/>
            </p:nvSpPr>
            <p:spPr>
              <a:xfrm>
                <a:off x="4790402" y="10360234"/>
                <a:ext cx="177800" cy="143510"/>
              </a:xfrm>
              <a:custGeom>
                <a:avLst/>
                <a:gdLst/>
                <a:ahLst/>
                <a:cxnLst/>
                <a:rect l="l" t="t" r="r" b="b"/>
                <a:pathLst>
                  <a:path w="177800" h="143509">
                    <a:moveTo>
                      <a:pt x="177241" y="0"/>
                    </a:moveTo>
                    <a:lnTo>
                      <a:pt x="0" y="0"/>
                    </a:lnTo>
                    <a:lnTo>
                      <a:pt x="0" y="16510"/>
                    </a:lnTo>
                    <a:lnTo>
                      <a:pt x="79171" y="16510"/>
                    </a:lnTo>
                    <a:lnTo>
                      <a:pt x="79171" y="143510"/>
                    </a:lnTo>
                    <a:lnTo>
                      <a:pt x="98044" y="143510"/>
                    </a:lnTo>
                    <a:lnTo>
                      <a:pt x="98044" y="16510"/>
                    </a:lnTo>
                    <a:lnTo>
                      <a:pt x="177241" y="16510"/>
                    </a:lnTo>
                    <a:lnTo>
                      <a:pt x="177241"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grpSp>
        <p:sp>
          <p:nvSpPr>
            <p:cNvPr id="11" name="object 19">
              <a:extLst>
                <a:ext uri="{FF2B5EF4-FFF2-40B4-BE49-F238E27FC236}">
                  <a16:creationId xmlns:a16="http://schemas.microsoft.com/office/drawing/2014/main" id="{34196CC1-AF7D-189B-D22F-6867CDDB9C00}"/>
                </a:ext>
              </a:extLst>
            </p:cNvPr>
            <p:cNvSpPr/>
            <p:nvPr/>
          </p:nvSpPr>
          <p:spPr>
            <a:xfrm>
              <a:off x="5035296" y="10360234"/>
              <a:ext cx="158115" cy="143510"/>
            </a:xfrm>
            <a:custGeom>
              <a:avLst/>
              <a:gdLst/>
              <a:ahLst/>
              <a:cxnLst/>
              <a:rect l="l" t="t" r="r" b="b"/>
              <a:pathLst>
                <a:path w="158114" h="143509">
                  <a:moveTo>
                    <a:pt x="157556" y="0"/>
                  </a:moveTo>
                  <a:lnTo>
                    <a:pt x="0" y="0"/>
                  </a:lnTo>
                  <a:lnTo>
                    <a:pt x="0" y="15240"/>
                  </a:lnTo>
                  <a:lnTo>
                    <a:pt x="0" y="63500"/>
                  </a:lnTo>
                  <a:lnTo>
                    <a:pt x="0" y="80010"/>
                  </a:lnTo>
                  <a:lnTo>
                    <a:pt x="0" y="128270"/>
                  </a:lnTo>
                  <a:lnTo>
                    <a:pt x="0" y="143510"/>
                  </a:lnTo>
                  <a:lnTo>
                    <a:pt x="157556" y="143510"/>
                  </a:lnTo>
                  <a:lnTo>
                    <a:pt x="157556" y="128270"/>
                  </a:lnTo>
                  <a:lnTo>
                    <a:pt x="18872" y="128270"/>
                  </a:lnTo>
                  <a:lnTo>
                    <a:pt x="18872" y="80010"/>
                  </a:lnTo>
                  <a:lnTo>
                    <a:pt x="157556" y="80010"/>
                  </a:lnTo>
                  <a:lnTo>
                    <a:pt x="157556" y="63500"/>
                  </a:lnTo>
                  <a:lnTo>
                    <a:pt x="18872" y="63500"/>
                  </a:lnTo>
                  <a:lnTo>
                    <a:pt x="18872" y="15240"/>
                  </a:lnTo>
                  <a:lnTo>
                    <a:pt x="157556" y="15240"/>
                  </a:lnTo>
                  <a:lnTo>
                    <a:pt x="157556"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pic>
          <p:nvPicPr>
            <p:cNvPr id="12" name="object 20">
              <a:extLst>
                <a:ext uri="{FF2B5EF4-FFF2-40B4-BE49-F238E27FC236}">
                  <a16:creationId xmlns:a16="http://schemas.microsoft.com/office/drawing/2014/main" id="{2E066F4B-D9C8-3304-E114-4E2E6E31A89D}"/>
                </a:ext>
              </a:extLst>
            </p:cNvPr>
            <p:cNvPicPr/>
            <p:nvPr/>
          </p:nvPicPr>
          <p:blipFill>
            <a:blip r:embed="rId6" cstate="print"/>
            <a:stretch>
              <a:fillRect/>
            </a:stretch>
          </p:blipFill>
          <p:spPr>
            <a:xfrm>
              <a:off x="5271987" y="10358097"/>
              <a:ext cx="196946" cy="147702"/>
            </a:xfrm>
            <a:prstGeom prst="rect">
              <a:avLst/>
            </a:prstGeom>
          </p:spPr>
        </p:pic>
        <p:pic>
          <p:nvPicPr>
            <p:cNvPr id="13" name="object 21">
              <a:extLst>
                <a:ext uri="{FF2B5EF4-FFF2-40B4-BE49-F238E27FC236}">
                  <a16:creationId xmlns:a16="http://schemas.microsoft.com/office/drawing/2014/main" id="{3F7A4EFB-92A1-6BEE-948E-88237F8DD7CE}"/>
                </a:ext>
              </a:extLst>
            </p:cNvPr>
            <p:cNvPicPr/>
            <p:nvPr/>
          </p:nvPicPr>
          <p:blipFill>
            <a:blip r:embed="rId7" cstate="print"/>
            <a:stretch>
              <a:fillRect/>
            </a:stretch>
          </p:blipFill>
          <p:spPr>
            <a:xfrm>
              <a:off x="3820966" y="10077319"/>
              <a:ext cx="156487" cy="116540"/>
            </a:xfrm>
            <a:prstGeom prst="rect">
              <a:avLst/>
            </a:prstGeom>
          </p:spPr>
        </p:pic>
        <p:pic>
          <p:nvPicPr>
            <p:cNvPr id="14" name="object 22">
              <a:extLst>
                <a:ext uri="{FF2B5EF4-FFF2-40B4-BE49-F238E27FC236}">
                  <a16:creationId xmlns:a16="http://schemas.microsoft.com/office/drawing/2014/main" id="{3AC014A5-D9C4-8CF5-0FA4-71D36AF39F9D}"/>
                </a:ext>
              </a:extLst>
            </p:cNvPr>
            <p:cNvPicPr/>
            <p:nvPr/>
          </p:nvPicPr>
          <p:blipFill>
            <a:blip r:embed="rId8" cstate="print"/>
            <a:stretch>
              <a:fillRect/>
            </a:stretch>
          </p:blipFill>
          <p:spPr>
            <a:xfrm>
              <a:off x="5540277" y="10360143"/>
              <a:ext cx="192424" cy="143608"/>
            </a:xfrm>
            <a:prstGeom prst="rect">
              <a:avLst/>
            </a:prstGeom>
          </p:spPr>
        </p:pic>
        <p:pic>
          <p:nvPicPr>
            <p:cNvPr id="15" name="object 23">
              <a:extLst>
                <a:ext uri="{FF2B5EF4-FFF2-40B4-BE49-F238E27FC236}">
                  <a16:creationId xmlns:a16="http://schemas.microsoft.com/office/drawing/2014/main" id="{7B646CB4-C720-861E-4076-7C445CB45176}"/>
                </a:ext>
              </a:extLst>
            </p:cNvPr>
            <p:cNvPicPr/>
            <p:nvPr/>
          </p:nvPicPr>
          <p:blipFill>
            <a:blip r:embed="rId9" cstate="print"/>
            <a:stretch>
              <a:fillRect/>
            </a:stretch>
          </p:blipFill>
          <p:spPr>
            <a:xfrm>
              <a:off x="4500816" y="10080511"/>
              <a:ext cx="172120" cy="113682"/>
            </a:xfrm>
            <a:prstGeom prst="rect">
              <a:avLst/>
            </a:prstGeom>
          </p:spPr>
        </p:pic>
        <p:pic>
          <p:nvPicPr>
            <p:cNvPr id="16" name="object 24">
              <a:extLst>
                <a:ext uri="{FF2B5EF4-FFF2-40B4-BE49-F238E27FC236}">
                  <a16:creationId xmlns:a16="http://schemas.microsoft.com/office/drawing/2014/main" id="{C0BC362F-DEF4-3097-2C98-FF8BD88A7D7C}"/>
                </a:ext>
              </a:extLst>
            </p:cNvPr>
            <p:cNvPicPr/>
            <p:nvPr/>
          </p:nvPicPr>
          <p:blipFill>
            <a:blip r:embed="rId10" cstate="print"/>
            <a:stretch>
              <a:fillRect/>
            </a:stretch>
          </p:blipFill>
          <p:spPr>
            <a:xfrm>
              <a:off x="4730564" y="10081064"/>
              <a:ext cx="153618" cy="111535"/>
            </a:xfrm>
            <a:prstGeom prst="rect">
              <a:avLst/>
            </a:prstGeom>
          </p:spPr>
        </p:pic>
        <p:pic>
          <p:nvPicPr>
            <p:cNvPr id="17" name="object 25">
              <a:extLst>
                <a:ext uri="{FF2B5EF4-FFF2-40B4-BE49-F238E27FC236}">
                  <a16:creationId xmlns:a16="http://schemas.microsoft.com/office/drawing/2014/main" id="{74F3CC18-D79F-35C9-1C33-6E822E1B29CA}"/>
                </a:ext>
              </a:extLst>
            </p:cNvPr>
            <p:cNvPicPr/>
            <p:nvPr/>
          </p:nvPicPr>
          <p:blipFill>
            <a:blip r:embed="rId11" cstate="print"/>
            <a:stretch>
              <a:fillRect/>
            </a:stretch>
          </p:blipFill>
          <p:spPr>
            <a:xfrm>
              <a:off x="4941940" y="10074942"/>
              <a:ext cx="152885" cy="119252"/>
            </a:xfrm>
            <a:prstGeom prst="rect">
              <a:avLst/>
            </a:prstGeom>
          </p:spPr>
        </p:pic>
        <p:pic>
          <p:nvPicPr>
            <p:cNvPr id="18" name="object 26">
              <a:extLst>
                <a:ext uri="{FF2B5EF4-FFF2-40B4-BE49-F238E27FC236}">
                  <a16:creationId xmlns:a16="http://schemas.microsoft.com/office/drawing/2014/main" id="{4F53DD2D-39DF-BF7C-0085-01794E6C1C5F}"/>
                </a:ext>
              </a:extLst>
            </p:cNvPr>
            <p:cNvPicPr/>
            <p:nvPr/>
          </p:nvPicPr>
          <p:blipFill>
            <a:blip r:embed="rId12" cstate="print"/>
            <a:stretch>
              <a:fillRect/>
            </a:stretch>
          </p:blipFill>
          <p:spPr>
            <a:xfrm>
              <a:off x="4282737" y="10080507"/>
              <a:ext cx="163680" cy="113682"/>
            </a:xfrm>
            <a:prstGeom prst="rect">
              <a:avLst/>
            </a:prstGeom>
          </p:spPr>
        </p:pic>
        <p:grpSp>
          <p:nvGrpSpPr>
            <p:cNvPr id="19" name="object 27">
              <a:extLst>
                <a:ext uri="{FF2B5EF4-FFF2-40B4-BE49-F238E27FC236}">
                  <a16:creationId xmlns:a16="http://schemas.microsoft.com/office/drawing/2014/main" id="{9520EEA3-835A-FC1F-A320-C7B981775BDD}"/>
                </a:ext>
              </a:extLst>
            </p:cNvPr>
            <p:cNvGrpSpPr/>
            <p:nvPr/>
          </p:nvGrpSpPr>
          <p:grpSpPr>
            <a:xfrm>
              <a:off x="4031210" y="10078809"/>
              <a:ext cx="205740" cy="115570"/>
              <a:chOff x="4031210" y="10078809"/>
              <a:chExt cx="205740" cy="115570"/>
            </a:xfrm>
          </p:grpSpPr>
          <p:sp>
            <p:nvSpPr>
              <p:cNvPr id="20" name="object 28">
                <a:extLst>
                  <a:ext uri="{FF2B5EF4-FFF2-40B4-BE49-F238E27FC236}">
                    <a16:creationId xmlns:a16="http://schemas.microsoft.com/office/drawing/2014/main" id="{C5069CCF-1E73-D7C5-0E23-B8A35F32FD30}"/>
                  </a:ext>
                </a:extLst>
              </p:cNvPr>
              <p:cNvSpPr/>
              <p:nvPr/>
            </p:nvSpPr>
            <p:spPr>
              <a:xfrm>
                <a:off x="4031210" y="10104270"/>
                <a:ext cx="66675" cy="89535"/>
              </a:xfrm>
              <a:custGeom>
                <a:avLst/>
                <a:gdLst/>
                <a:ahLst/>
                <a:cxnLst/>
                <a:rect l="l" t="t" r="r" b="b"/>
                <a:pathLst>
                  <a:path w="66675" h="89534">
                    <a:moveTo>
                      <a:pt x="66165" y="0"/>
                    </a:moveTo>
                    <a:lnTo>
                      <a:pt x="0" y="89400"/>
                    </a:lnTo>
                    <a:lnTo>
                      <a:pt x="27842" y="89400"/>
                    </a:lnTo>
                    <a:lnTo>
                      <a:pt x="66165" y="36553"/>
                    </a:lnTo>
                    <a:lnTo>
                      <a:pt x="66165"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pic>
            <p:nvPicPr>
              <p:cNvPr id="21" name="object 29">
                <a:extLst>
                  <a:ext uri="{FF2B5EF4-FFF2-40B4-BE49-F238E27FC236}">
                    <a16:creationId xmlns:a16="http://schemas.microsoft.com/office/drawing/2014/main" id="{156D0807-23D4-153D-B7D3-D59B4A8ED14C}"/>
                  </a:ext>
                </a:extLst>
              </p:cNvPr>
              <p:cNvPicPr/>
              <p:nvPr/>
            </p:nvPicPr>
            <p:blipFill>
              <a:blip r:embed="rId13" cstate="print"/>
              <a:stretch>
                <a:fillRect/>
              </a:stretch>
            </p:blipFill>
            <p:spPr>
              <a:xfrm>
                <a:off x="4122633" y="10078809"/>
                <a:ext cx="114101" cy="115043"/>
              </a:xfrm>
              <a:prstGeom prst="rect">
                <a:avLst/>
              </a:prstGeom>
            </p:spPr>
          </p:pic>
        </p:grpSp>
      </p:grpSp>
      <p:grpSp>
        <p:nvGrpSpPr>
          <p:cNvPr id="33" name="グループ化 32">
            <a:extLst>
              <a:ext uri="{FF2B5EF4-FFF2-40B4-BE49-F238E27FC236}">
                <a16:creationId xmlns:a16="http://schemas.microsoft.com/office/drawing/2014/main" id="{43758B82-699A-55C8-1985-B28A725D21BB}"/>
              </a:ext>
            </a:extLst>
          </p:cNvPr>
          <p:cNvGrpSpPr/>
          <p:nvPr userDrawn="1"/>
        </p:nvGrpSpPr>
        <p:grpSpPr>
          <a:xfrm>
            <a:off x="444940" y="480907"/>
            <a:ext cx="1907969" cy="178937"/>
            <a:chOff x="889239" y="793432"/>
            <a:chExt cx="3146162" cy="295057"/>
          </a:xfrm>
        </p:grpSpPr>
        <p:sp>
          <p:nvSpPr>
            <p:cNvPr id="34" name="object 6">
              <a:extLst>
                <a:ext uri="{FF2B5EF4-FFF2-40B4-BE49-F238E27FC236}">
                  <a16:creationId xmlns:a16="http://schemas.microsoft.com/office/drawing/2014/main" id="{155D7204-62F9-07B5-50FE-4AF56108FA86}"/>
                </a:ext>
              </a:extLst>
            </p:cNvPr>
            <p:cNvSpPr/>
            <p:nvPr/>
          </p:nvSpPr>
          <p:spPr>
            <a:xfrm>
              <a:off x="889239" y="799298"/>
              <a:ext cx="386715" cy="288290"/>
            </a:xfrm>
            <a:custGeom>
              <a:avLst/>
              <a:gdLst/>
              <a:ahLst/>
              <a:cxnLst/>
              <a:rect l="l" t="t" r="r" b="b"/>
              <a:pathLst>
                <a:path w="386715" h="288290">
                  <a:moveTo>
                    <a:pt x="386448" y="0"/>
                  </a:moveTo>
                  <a:lnTo>
                    <a:pt x="327550" y="23454"/>
                  </a:lnTo>
                  <a:lnTo>
                    <a:pt x="327550" y="123661"/>
                  </a:lnTo>
                  <a:lnTo>
                    <a:pt x="59202" y="123661"/>
                  </a:lnTo>
                  <a:lnTo>
                    <a:pt x="59202" y="0"/>
                  </a:lnTo>
                  <a:lnTo>
                    <a:pt x="0" y="23454"/>
                  </a:lnTo>
                  <a:lnTo>
                    <a:pt x="0" y="287802"/>
                  </a:lnTo>
                  <a:lnTo>
                    <a:pt x="59202" y="287802"/>
                  </a:lnTo>
                  <a:lnTo>
                    <a:pt x="59202" y="172361"/>
                  </a:lnTo>
                  <a:lnTo>
                    <a:pt x="327550" y="172361"/>
                  </a:lnTo>
                  <a:lnTo>
                    <a:pt x="327550" y="287802"/>
                  </a:lnTo>
                  <a:lnTo>
                    <a:pt x="386448" y="287802"/>
                  </a:lnTo>
                  <a:lnTo>
                    <a:pt x="386448"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sp>
          <p:nvSpPr>
            <p:cNvPr id="35" name="object 7">
              <a:extLst>
                <a:ext uri="{FF2B5EF4-FFF2-40B4-BE49-F238E27FC236}">
                  <a16:creationId xmlns:a16="http://schemas.microsoft.com/office/drawing/2014/main" id="{8D3C0771-42BE-CA65-47BD-2D5E4EA58AAA}"/>
                </a:ext>
              </a:extLst>
            </p:cNvPr>
            <p:cNvSpPr/>
            <p:nvPr/>
          </p:nvSpPr>
          <p:spPr>
            <a:xfrm>
              <a:off x="2568177" y="807183"/>
              <a:ext cx="425450" cy="281305"/>
            </a:xfrm>
            <a:custGeom>
              <a:avLst/>
              <a:gdLst/>
              <a:ahLst/>
              <a:cxnLst/>
              <a:rect l="l" t="t" r="r" b="b"/>
              <a:pathLst>
                <a:path w="425450" h="281305">
                  <a:moveTo>
                    <a:pt x="251898" y="0"/>
                  </a:moveTo>
                  <a:lnTo>
                    <a:pt x="172664" y="0"/>
                  </a:lnTo>
                  <a:lnTo>
                    <a:pt x="106638" y="4433"/>
                  </a:lnTo>
                  <a:lnTo>
                    <a:pt x="57809" y="18444"/>
                  </a:lnTo>
                  <a:lnTo>
                    <a:pt x="24726" y="43099"/>
                  </a:lnTo>
                  <a:lnTo>
                    <a:pt x="5939" y="79463"/>
                  </a:lnTo>
                  <a:lnTo>
                    <a:pt x="0" y="128603"/>
                  </a:lnTo>
                  <a:lnTo>
                    <a:pt x="0" y="152047"/>
                  </a:lnTo>
                  <a:lnTo>
                    <a:pt x="5939" y="201198"/>
                  </a:lnTo>
                  <a:lnTo>
                    <a:pt x="24726" y="237588"/>
                  </a:lnTo>
                  <a:lnTo>
                    <a:pt x="57809" y="262274"/>
                  </a:lnTo>
                  <a:lnTo>
                    <a:pt x="106638" y="276311"/>
                  </a:lnTo>
                  <a:lnTo>
                    <a:pt x="172664" y="280755"/>
                  </a:lnTo>
                  <a:lnTo>
                    <a:pt x="251898" y="280755"/>
                  </a:lnTo>
                  <a:lnTo>
                    <a:pt x="318128" y="276311"/>
                  </a:lnTo>
                  <a:lnTo>
                    <a:pt x="367098" y="262274"/>
                  </a:lnTo>
                  <a:lnTo>
                    <a:pt x="400270" y="237588"/>
                  </a:lnTo>
                  <a:lnTo>
                    <a:pt x="402976" y="232359"/>
                  </a:lnTo>
                  <a:lnTo>
                    <a:pt x="183973" y="232359"/>
                  </a:lnTo>
                  <a:lnTo>
                    <a:pt x="120939" y="227601"/>
                  </a:lnTo>
                  <a:lnTo>
                    <a:pt x="83325" y="212795"/>
                  </a:lnTo>
                  <a:lnTo>
                    <a:pt x="65146" y="186228"/>
                  </a:lnTo>
                  <a:lnTo>
                    <a:pt x="60417" y="146184"/>
                  </a:lnTo>
                  <a:lnTo>
                    <a:pt x="60417" y="134865"/>
                  </a:lnTo>
                  <a:lnTo>
                    <a:pt x="65146" y="94589"/>
                  </a:lnTo>
                  <a:lnTo>
                    <a:pt x="83325" y="67901"/>
                  </a:lnTo>
                  <a:lnTo>
                    <a:pt x="120939" y="53051"/>
                  </a:lnTo>
                  <a:lnTo>
                    <a:pt x="183973" y="48291"/>
                  </a:lnTo>
                  <a:lnTo>
                    <a:pt x="402959" y="48291"/>
                  </a:lnTo>
                  <a:lnTo>
                    <a:pt x="400270" y="43099"/>
                  </a:lnTo>
                  <a:lnTo>
                    <a:pt x="367098" y="18444"/>
                  </a:lnTo>
                  <a:lnTo>
                    <a:pt x="318128" y="4433"/>
                  </a:lnTo>
                  <a:lnTo>
                    <a:pt x="251898" y="0"/>
                  </a:lnTo>
                  <a:close/>
                </a:path>
                <a:path w="425450" h="281305">
                  <a:moveTo>
                    <a:pt x="402959" y="48291"/>
                  </a:moveTo>
                  <a:lnTo>
                    <a:pt x="241385" y="48291"/>
                  </a:lnTo>
                  <a:lnTo>
                    <a:pt x="304139" y="53051"/>
                  </a:lnTo>
                  <a:lnTo>
                    <a:pt x="341822" y="67901"/>
                  </a:lnTo>
                  <a:lnTo>
                    <a:pt x="360201" y="94589"/>
                  </a:lnTo>
                  <a:lnTo>
                    <a:pt x="365046" y="134865"/>
                  </a:lnTo>
                  <a:lnTo>
                    <a:pt x="365046" y="146184"/>
                  </a:lnTo>
                  <a:lnTo>
                    <a:pt x="360201" y="186228"/>
                  </a:lnTo>
                  <a:lnTo>
                    <a:pt x="341822" y="212795"/>
                  </a:lnTo>
                  <a:lnTo>
                    <a:pt x="304139" y="227601"/>
                  </a:lnTo>
                  <a:lnTo>
                    <a:pt x="241385" y="232359"/>
                  </a:lnTo>
                  <a:lnTo>
                    <a:pt x="402976" y="232359"/>
                  </a:lnTo>
                  <a:lnTo>
                    <a:pt x="419102" y="201198"/>
                  </a:lnTo>
                  <a:lnTo>
                    <a:pt x="425055" y="152047"/>
                  </a:lnTo>
                  <a:lnTo>
                    <a:pt x="425055" y="128603"/>
                  </a:lnTo>
                  <a:lnTo>
                    <a:pt x="419102" y="79463"/>
                  </a:lnTo>
                  <a:lnTo>
                    <a:pt x="402959" y="48291"/>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sp>
          <p:nvSpPr>
            <p:cNvPr id="36" name="object 8">
              <a:extLst>
                <a:ext uri="{FF2B5EF4-FFF2-40B4-BE49-F238E27FC236}">
                  <a16:creationId xmlns:a16="http://schemas.microsoft.com/office/drawing/2014/main" id="{90304A98-654D-9133-34DD-29B62F36395C}"/>
                </a:ext>
              </a:extLst>
            </p:cNvPr>
            <p:cNvSpPr/>
            <p:nvPr/>
          </p:nvSpPr>
          <p:spPr>
            <a:xfrm>
              <a:off x="3135558" y="808568"/>
              <a:ext cx="379730" cy="275590"/>
            </a:xfrm>
            <a:custGeom>
              <a:avLst/>
              <a:gdLst/>
              <a:ahLst/>
              <a:cxnLst/>
              <a:rect l="l" t="t" r="r" b="b"/>
              <a:pathLst>
                <a:path w="379729" h="275590">
                  <a:moveTo>
                    <a:pt x="258547" y="0"/>
                  </a:moveTo>
                  <a:lnTo>
                    <a:pt x="0" y="0"/>
                  </a:lnTo>
                  <a:lnTo>
                    <a:pt x="0" y="275426"/>
                  </a:lnTo>
                  <a:lnTo>
                    <a:pt x="267143" y="275426"/>
                  </a:lnTo>
                  <a:lnTo>
                    <a:pt x="319883" y="271431"/>
                  </a:lnTo>
                  <a:lnTo>
                    <a:pt x="354553" y="258695"/>
                  </a:lnTo>
                  <a:lnTo>
                    <a:pt x="373578" y="236089"/>
                  </a:lnTo>
                  <a:lnTo>
                    <a:pt x="375140" y="227040"/>
                  </a:lnTo>
                  <a:lnTo>
                    <a:pt x="59202" y="227040"/>
                  </a:lnTo>
                  <a:lnTo>
                    <a:pt x="59202" y="159649"/>
                  </a:lnTo>
                  <a:lnTo>
                    <a:pt x="369234" y="159649"/>
                  </a:lnTo>
                  <a:lnTo>
                    <a:pt x="363591" y="150776"/>
                  </a:lnTo>
                  <a:lnTo>
                    <a:pt x="346927" y="140114"/>
                  </a:lnTo>
                  <a:lnTo>
                    <a:pt x="326440" y="135409"/>
                  </a:lnTo>
                  <a:lnTo>
                    <a:pt x="326440" y="133891"/>
                  </a:lnTo>
                  <a:lnTo>
                    <a:pt x="344893" y="128239"/>
                  </a:lnTo>
                  <a:lnTo>
                    <a:pt x="359295" y="116932"/>
                  </a:lnTo>
                  <a:lnTo>
                    <a:pt x="362451" y="110855"/>
                  </a:lnTo>
                  <a:lnTo>
                    <a:pt x="59202" y="110855"/>
                  </a:lnTo>
                  <a:lnTo>
                    <a:pt x="59202" y="50846"/>
                  </a:lnTo>
                  <a:lnTo>
                    <a:pt x="368548" y="50846"/>
                  </a:lnTo>
                  <a:lnTo>
                    <a:pt x="365894" y="37322"/>
                  </a:lnTo>
                  <a:lnTo>
                    <a:pt x="346265" y="16681"/>
                  </a:lnTo>
                  <a:lnTo>
                    <a:pt x="311140" y="4806"/>
                  </a:lnTo>
                  <a:lnTo>
                    <a:pt x="258547" y="0"/>
                  </a:lnTo>
                  <a:close/>
                </a:path>
                <a:path w="379729" h="275590">
                  <a:moveTo>
                    <a:pt x="369234" y="159649"/>
                  </a:moveTo>
                  <a:lnTo>
                    <a:pt x="255416" y="159649"/>
                  </a:lnTo>
                  <a:lnTo>
                    <a:pt x="285952" y="160866"/>
                  </a:lnTo>
                  <a:lnTo>
                    <a:pt x="305946" y="165587"/>
                  </a:lnTo>
                  <a:lnTo>
                    <a:pt x="316865" y="175424"/>
                  </a:lnTo>
                  <a:lnTo>
                    <a:pt x="320178" y="191983"/>
                  </a:lnTo>
                  <a:lnTo>
                    <a:pt x="320178" y="193899"/>
                  </a:lnTo>
                  <a:lnTo>
                    <a:pt x="317034" y="210284"/>
                  </a:lnTo>
                  <a:lnTo>
                    <a:pt x="306464" y="220431"/>
                  </a:lnTo>
                  <a:lnTo>
                    <a:pt x="286765" y="225597"/>
                  </a:lnTo>
                  <a:lnTo>
                    <a:pt x="256233" y="227040"/>
                  </a:lnTo>
                  <a:lnTo>
                    <a:pt x="375140" y="227040"/>
                  </a:lnTo>
                  <a:lnTo>
                    <a:pt x="379381" y="202485"/>
                  </a:lnTo>
                  <a:lnTo>
                    <a:pt x="379381" y="194706"/>
                  </a:lnTo>
                  <a:lnTo>
                    <a:pt x="374913" y="168579"/>
                  </a:lnTo>
                  <a:lnTo>
                    <a:pt x="369234" y="159649"/>
                  </a:lnTo>
                  <a:close/>
                </a:path>
                <a:path w="379729" h="275590">
                  <a:moveTo>
                    <a:pt x="368548" y="50846"/>
                  </a:moveTo>
                  <a:lnTo>
                    <a:pt x="255416" y="50846"/>
                  </a:lnTo>
                  <a:lnTo>
                    <a:pt x="282719" y="52247"/>
                  </a:lnTo>
                  <a:lnTo>
                    <a:pt x="300519" y="57048"/>
                  </a:lnTo>
                  <a:lnTo>
                    <a:pt x="310192" y="66148"/>
                  </a:lnTo>
                  <a:lnTo>
                    <a:pt x="313110" y="80447"/>
                  </a:lnTo>
                  <a:lnTo>
                    <a:pt x="313110" y="82468"/>
                  </a:lnTo>
                  <a:lnTo>
                    <a:pt x="310192" y="96282"/>
                  </a:lnTo>
                  <a:lnTo>
                    <a:pt x="300519" y="104998"/>
                  </a:lnTo>
                  <a:lnTo>
                    <a:pt x="282719" y="109545"/>
                  </a:lnTo>
                  <a:lnTo>
                    <a:pt x="255416" y="110855"/>
                  </a:lnTo>
                  <a:lnTo>
                    <a:pt x="362451" y="110855"/>
                  </a:lnTo>
                  <a:lnTo>
                    <a:pt x="368658" y="98900"/>
                  </a:lnTo>
                  <a:lnTo>
                    <a:pt x="371999" y="73076"/>
                  </a:lnTo>
                  <a:lnTo>
                    <a:pt x="371999" y="68427"/>
                  </a:lnTo>
                  <a:lnTo>
                    <a:pt x="368548" y="50846"/>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sp>
          <p:nvSpPr>
            <p:cNvPr id="37" name="object 9">
              <a:extLst>
                <a:ext uri="{FF2B5EF4-FFF2-40B4-BE49-F238E27FC236}">
                  <a16:creationId xmlns:a16="http://schemas.microsoft.com/office/drawing/2014/main" id="{68FA03D2-3C23-0601-DE0C-CC3EEF708364}"/>
                </a:ext>
              </a:extLst>
            </p:cNvPr>
            <p:cNvSpPr/>
            <p:nvPr/>
          </p:nvSpPr>
          <p:spPr>
            <a:xfrm>
              <a:off x="3657576" y="793432"/>
              <a:ext cx="377825" cy="294640"/>
            </a:xfrm>
            <a:custGeom>
              <a:avLst/>
              <a:gdLst/>
              <a:ahLst/>
              <a:cxnLst/>
              <a:rect l="l" t="t" r="r" b="b"/>
              <a:pathLst>
                <a:path w="377825" h="294640">
                  <a:moveTo>
                    <a:pt x="377559" y="0"/>
                  </a:moveTo>
                  <a:lnTo>
                    <a:pt x="317142" y="23454"/>
                  </a:lnTo>
                  <a:lnTo>
                    <a:pt x="317142" y="171659"/>
                  </a:lnTo>
                  <a:lnTo>
                    <a:pt x="312338" y="205838"/>
                  </a:lnTo>
                  <a:lnTo>
                    <a:pt x="295687" y="228924"/>
                  </a:lnTo>
                  <a:lnTo>
                    <a:pt x="263824" y="241990"/>
                  </a:lnTo>
                  <a:lnTo>
                    <a:pt x="213386" y="246107"/>
                  </a:lnTo>
                  <a:lnTo>
                    <a:pt x="164162" y="246107"/>
                  </a:lnTo>
                  <a:lnTo>
                    <a:pt x="113509" y="241990"/>
                  </a:lnTo>
                  <a:lnTo>
                    <a:pt x="81560" y="228924"/>
                  </a:lnTo>
                  <a:lnTo>
                    <a:pt x="64897" y="205838"/>
                  </a:lnTo>
                  <a:lnTo>
                    <a:pt x="60102" y="171659"/>
                  </a:lnTo>
                  <a:lnTo>
                    <a:pt x="60102" y="13748"/>
                  </a:lnTo>
                  <a:lnTo>
                    <a:pt x="0" y="13748"/>
                  </a:lnTo>
                  <a:lnTo>
                    <a:pt x="0" y="175188"/>
                  </a:lnTo>
                  <a:lnTo>
                    <a:pt x="4681" y="219912"/>
                  </a:lnTo>
                  <a:lnTo>
                    <a:pt x="20050" y="253542"/>
                  </a:lnTo>
                  <a:lnTo>
                    <a:pt x="48090" y="276741"/>
                  </a:lnTo>
                  <a:lnTo>
                    <a:pt x="90786" y="290174"/>
                  </a:lnTo>
                  <a:lnTo>
                    <a:pt x="150121" y="294504"/>
                  </a:lnTo>
                  <a:lnTo>
                    <a:pt x="227029" y="294504"/>
                  </a:lnTo>
                  <a:lnTo>
                    <a:pt x="286403" y="290174"/>
                  </a:lnTo>
                  <a:lnTo>
                    <a:pt x="329199" y="276741"/>
                  </a:lnTo>
                  <a:lnTo>
                    <a:pt x="372833" y="219912"/>
                  </a:lnTo>
                  <a:lnTo>
                    <a:pt x="377559" y="175188"/>
                  </a:lnTo>
                  <a:lnTo>
                    <a:pt x="377559"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sp>
          <p:nvSpPr>
            <p:cNvPr id="38" name="object 10">
              <a:extLst>
                <a:ext uri="{FF2B5EF4-FFF2-40B4-BE49-F238E27FC236}">
                  <a16:creationId xmlns:a16="http://schemas.microsoft.com/office/drawing/2014/main" id="{09EB94DC-08A0-863B-2F08-C8301E8A677C}"/>
                </a:ext>
              </a:extLst>
            </p:cNvPr>
            <p:cNvSpPr/>
            <p:nvPr/>
          </p:nvSpPr>
          <p:spPr>
            <a:xfrm>
              <a:off x="2029611" y="807184"/>
              <a:ext cx="404495" cy="281305"/>
            </a:xfrm>
            <a:custGeom>
              <a:avLst/>
              <a:gdLst/>
              <a:ahLst/>
              <a:cxnLst/>
              <a:rect l="l" t="t" r="r" b="b"/>
              <a:pathLst>
                <a:path w="404494" h="281305">
                  <a:moveTo>
                    <a:pt x="392490" y="0"/>
                  </a:moveTo>
                  <a:lnTo>
                    <a:pt x="169513" y="0"/>
                  </a:lnTo>
                  <a:lnTo>
                    <a:pt x="104594" y="4432"/>
                  </a:lnTo>
                  <a:lnTo>
                    <a:pt x="56644" y="18441"/>
                  </a:lnTo>
                  <a:lnTo>
                    <a:pt x="24201" y="43094"/>
                  </a:lnTo>
                  <a:lnTo>
                    <a:pt x="5807" y="79459"/>
                  </a:lnTo>
                  <a:lnTo>
                    <a:pt x="0" y="128603"/>
                  </a:lnTo>
                  <a:lnTo>
                    <a:pt x="0" y="152047"/>
                  </a:lnTo>
                  <a:lnTo>
                    <a:pt x="5807" y="201198"/>
                  </a:lnTo>
                  <a:lnTo>
                    <a:pt x="24201" y="237588"/>
                  </a:lnTo>
                  <a:lnTo>
                    <a:pt x="56644" y="262274"/>
                  </a:lnTo>
                  <a:lnTo>
                    <a:pt x="104594" y="276311"/>
                  </a:lnTo>
                  <a:lnTo>
                    <a:pt x="169513" y="280755"/>
                  </a:lnTo>
                  <a:lnTo>
                    <a:pt x="404218" y="280651"/>
                  </a:lnTo>
                  <a:lnTo>
                    <a:pt x="383726" y="232359"/>
                  </a:lnTo>
                  <a:lnTo>
                    <a:pt x="189470" y="232359"/>
                  </a:lnTo>
                  <a:lnTo>
                    <a:pt x="181240" y="232359"/>
                  </a:lnTo>
                  <a:lnTo>
                    <a:pt x="119908" y="227830"/>
                  </a:lnTo>
                  <a:lnTo>
                    <a:pt x="83089" y="213102"/>
                  </a:lnTo>
                  <a:lnTo>
                    <a:pt x="65136" y="186458"/>
                  </a:lnTo>
                  <a:lnTo>
                    <a:pt x="60406" y="146184"/>
                  </a:lnTo>
                  <a:lnTo>
                    <a:pt x="60406" y="134865"/>
                  </a:lnTo>
                  <a:lnTo>
                    <a:pt x="65136" y="94360"/>
                  </a:lnTo>
                  <a:lnTo>
                    <a:pt x="83089" y="67598"/>
                  </a:lnTo>
                  <a:lnTo>
                    <a:pt x="119908" y="52826"/>
                  </a:lnTo>
                  <a:lnTo>
                    <a:pt x="181240" y="48291"/>
                  </a:lnTo>
                  <a:lnTo>
                    <a:pt x="392490" y="48291"/>
                  </a:lnTo>
                  <a:lnTo>
                    <a:pt x="392490"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sp>
          <p:nvSpPr>
            <p:cNvPr id="39" name="object 11">
              <a:extLst>
                <a:ext uri="{FF2B5EF4-FFF2-40B4-BE49-F238E27FC236}">
                  <a16:creationId xmlns:a16="http://schemas.microsoft.com/office/drawing/2014/main" id="{DE962504-D963-7505-2546-1FEE32A89F91}"/>
                </a:ext>
              </a:extLst>
            </p:cNvPr>
            <p:cNvSpPr/>
            <p:nvPr/>
          </p:nvSpPr>
          <p:spPr>
            <a:xfrm>
              <a:off x="1408453" y="865862"/>
              <a:ext cx="163830" cy="220979"/>
            </a:xfrm>
            <a:custGeom>
              <a:avLst/>
              <a:gdLst/>
              <a:ahLst/>
              <a:cxnLst/>
              <a:rect l="l" t="t" r="r" b="b"/>
              <a:pathLst>
                <a:path w="163830" h="220980">
                  <a:moveTo>
                    <a:pt x="163398" y="0"/>
                  </a:moveTo>
                  <a:lnTo>
                    <a:pt x="0" y="220768"/>
                  </a:lnTo>
                  <a:lnTo>
                    <a:pt x="68751" y="220768"/>
                  </a:lnTo>
                  <a:lnTo>
                    <a:pt x="163398" y="90279"/>
                  </a:lnTo>
                  <a:lnTo>
                    <a:pt x="163398"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sp>
          <p:nvSpPr>
            <p:cNvPr id="40" name="object 12">
              <a:extLst>
                <a:ext uri="{FF2B5EF4-FFF2-40B4-BE49-F238E27FC236}">
                  <a16:creationId xmlns:a16="http://schemas.microsoft.com/office/drawing/2014/main" id="{5C05BE2F-F288-B13D-1E6F-B3F37D306C7A}"/>
                </a:ext>
              </a:extLst>
            </p:cNvPr>
            <p:cNvSpPr/>
            <p:nvPr/>
          </p:nvSpPr>
          <p:spPr>
            <a:xfrm>
              <a:off x="1634223" y="802982"/>
              <a:ext cx="281940" cy="284480"/>
            </a:xfrm>
            <a:custGeom>
              <a:avLst/>
              <a:gdLst/>
              <a:ahLst/>
              <a:cxnLst/>
              <a:rect l="l" t="t" r="r" b="b"/>
              <a:pathLst>
                <a:path w="281939" h="284480">
                  <a:moveTo>
                    <a:pt x="71840" y="0"/>
                  </a:moveTo>
                  <a:lnTo>
                    <a:pt x="0" y="0"/>
                  </a:lnTo>
                  <a:lnTo>
                    <a:pt x="0" y="284117"/>
                  </a:lnTo>
                  <a:lnTo>
                    <a:pt x="58898" y="284117"/>
                  </a:lnTo>
                  <a:lnTo>
                    <a:pt x="58898" y="71149"/>
                  </a:lnTo>
                  <a:lnTo>
                    <a:pt x="213019" y="283645"/>
                  </a:lnTo>
                  <a:lnTo>
                    <a:pt x="281771" y="283645"/>
                  </a:lnTo>
                  <a:lnTo>
                    <a:pt x="71840"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grpSp>
      <p:sp>
        <p:nvSpPr>
          <p:cNvPr id="41" name="object 3">
            <a:extLst>
              <a:ext uri="{FF2B5EF4-FFF2-40B4-BE49-F238E27FC236}">
                <a16:creationId xmlns:a16="http://schemas.microsoft.com/office/drawing/2014/main" id="{7E389FF8-FE7E-56D7-3A46-DF33DA090C27}"/>
              </a:ext>
            </a:extLst>
          </p:cNvPr>
          <p:cNvSpPr txBox="1"/>
          <p:nvPr userDrawn="1"/>
        </p:nvSpPr>
        <p:spPr>
          <a:xfrm>
            <a:off x="4997371" y="6195046"/>
            <a:ext cx="757364" cy="159770"/>
          </a:xfrm>
          <a:prstGeom prst="rect">
            <a:avLst/>
          </a:prstGeom>
        </p:spPr>
        <p:txBody>
          <a:bodyPr vert="horz" wrap="square" lIns="0" tIns="10397" rIns="0" bIns="0" rtlCol="0">
            <a:spAutoFit/>
          </a:bodyPr>
          <a:lstStyle/>
          <a:p>
            <a:pPr marL="7702" algn="ctr">
              <a:spcBef>
                <a:spcPts val="82"/>
              </a:spcBef>
            </a:pPr>
            <a:r>
              <a:rPr sz="970" spc="-6" dirty="0">
                <a:solidFill>
                  <a:srgbClr val="F40419"/>
                </a:solidFill>
                <a:latin typeface="+mn-ea"/>
                <a:ea typeface="+mn-ea"/>
                <a:cs typeface="Arial"/>
              </a:rPr>
              <a:t>Confidential</a:t>
            </a:r>
            <a:endParaRPr sz="970" dirty="0">
              <a:latin typeface="+mn-ea"/>
              <a:ea typeface="+mn-ea"/>
              <a:cs typeface="Arial"/>
            </a:endParaRPr>
          </a:p>
        </p:txBody>
      </p:sp>
      <p:sp>
        <p:nvSpPr>
          <p:cNvPr id="42" name="object 5">
            <a:extLst>
              <a:ext uri="{FF2B5EF4-FFF2-40B4-BE49-F238E27FC236}">
                <a16:creationId xmlns:a16="http://schemas.microsoft.com/office/drawing/2014/main" id="{879CAD43-ADD9-14CD-EFAF-34FC824491C5}"/>
              </a:ext>
            </a:extLst>
          </p:cNvPr>
          <p:cNvSpPr/>
          <p:nvPr userDrawn="1"/>
        </p:nvSpPr>
        <p:spPr>
          <a:xfrm>
            <a:off x="4870675" y="6158825"/>
            <a:ext cx="1009325" cy="232212"/>
          </a:xfrm>
          <a:custGeom>
            <a:avLst/>
            <a:gdLst/>
            <a:ahLst/>
            <a:cxnLst/>
            <a:rect l="l" t="t" r="r" b="b"/>
            <a:pathLst>
              <a:path w="1664334" h="382904">
                <a:moveTo>
                  <a:pt x="1472792" y="382585"/>
                </a:moveTo>
                <a:lnTo>
                  <a:pt x="191292" y="382585"/>
                </a:lnTo>
                <a:lnTo>
                  <a:pt x="147429" y="377533"/>
                </a:lnTo>
                <a:lnTo>
                  <a:pt x="107165" y="363142"/>
                </a:lnTo>
                <a:lnTo>
                  <a:pt x="71647" y="340561"/>
                </a:lnTo>
                <a:lnTo>
                  <a:pt x="42023" y="310937"/>
                </a:lnTo>
                <a:lnTo>
                  <a:pt x="19442" y="275419"/>
                </a:lnTo>
                <a:lnTo>
                  <a:pt x="5052" y="235155"/>
                </a:lnTo>
                <a:lnTo>
                  <a:pt x="0" y="191292"/>
                </a:lnTo>
                <a:lnTo>
                  <a:pt x="5052" y="147429"/>
                </a:lnTo>
                <a:lnTo>
                  <a:pt x="19442" y="107165"/>
                </a:lnTo>
                <a:lnTo>
                  <a:pt x="42023" y="71647"/>
                </a:lnTo>
                <a:lnTo>
                  <a:pt x="71647" y="42023"/>
                </a:lnTo>
                <a:lnTo>
                  <a:pt x="107165" y="19442"/>
                </a:lnTo>
                <a:lnTo>
                  <a:pt x="147429" y="5052"/>
                </a:lnTo>
                <a:lnTo>
                  <a:pt x="191292" y="0"/>
                </a:lnTo>
                <a:lnTo>
                  <a:pt x="1472792" y="0"/>
                </a:lnTo>
                <a:lnTo>
                  <a:pt x="1516655" y="5052"/>
                </a:lnTo>
                <a:lnTo>
                  <a:pt x="1556919" y="19442"/>
                </a:lnTo>
                <a:lnTo>
                  <a:pt x="1592437" y="42023"/>
                </a:lnTo>
                <a:lnTo>
                  <a:pt x="1622061" y="71647"/>
                </a:lnTo>
                <a:lnTo>
                  <a:pt x="1644642" y="107165"/>
                </a:lnTo>
                <a:lnTo>
                  <a:pt x="1659033" y="147429"/>
                </a:lnTo>
                <a:lnTo>
                  <a:pt x="1664085" y="191292"/>
                </a:lnTo>
                <a:lnTo>
                  <a:pt x="1659033" y="235155"/>
                </a:lnTo>
                <a:lnTo>
                  <a:pt x="1644642" y="275419"/>
                </a:lnTo>
                <a:lnTo>
                  <a:pt x="1622061" y="310937"/>
                </a:lnTo>
                <a:lnTo>
                  <a:pt x="1592437" y="340561"/>
                </a:lnTo>
                <a:lnTo>
                  <a:pt x="1556919" y="363142"/>
                </a:lnTo>
                <a:lnTo>
                  <a:pt x="1516655" y="377533"/>
                </a:lnTo>
                <a:lnTo>
                  <a:pt x="1472792" y="382585"/>
                </a:lnTo>
                <a:close/>
              </a:path>
            </a:pathLst>
          </a:custGeom>
          <a:ln w="13580">
            <a:solidFill>
              <a:srgbClr val="F40419"/>
            </a:solidFill>
          </a:ln>
        </p:spPr>
        <p:txBody>
          <a:bodyPr wrap="square" lIns="0" tIns="0" rIns="0" bIns="0" rtlCol="0"/>
          <a:lstStyle/>
          <a:p>
            <a:endParaRPr dirty="0">
              <a:solidFill>
                <a:schemeClr val="tx1"/>
              </a:solidFill>
              <a:latin typeface="+mn-ea"/>
              <a:ea typeface="+mn-ea"/>
            </a:endParaRPr>
          </a:p>
        </p:txBody>
      </p:sp>
      <p:sp>
        <p:nvSpPr>
          <p:cNvPr id="45" name="タイトル 44">
            <a:extLst>
              <a:ext uri="{FF2B5EF4-FFF2-40B4-BE49-F238E27FC236}">
                <a16:creationId xmlns:a16="http://schemas.microsoft.com/office/drawing/2014/main" id="{D7E41FA6-83F2-45CF-24E9-47E032565277}"/>
              </a:ext>
            </a:extLst>
          </p:cNvPr>
          <p:cNvSpPr>
            <a:spLocks noGrp="1"/>
          </p:cNvSpPr>
          <p:nvPr>
            <p:ph type="title" hasCustomPrompt="1"/>
          </p:nvPr>
        </p:nvSpPr>
        <p:spPr>
          <a:xfrm>
            <a:off x="380698" y="2800263"/>
            <a:ext cx="5499303" cy="1222958"/>
          </a:xfrm>
          <a:prstGeom prst="rect">
            <a:avLst/>
          </a:prstGeom>
          <a:ln>
            <a:noFill/>
          </a:ln>
        </p:spPr>
        <p:txBody>
          <a:bodyPr wrap="square" anchor="ctr">
            <a:noAutofit/>
          </a:bodyPr>
          <a:lstStyle>
            <a:lvl1pPr>
              <a:defRPr sz="2400" b="1">
                <a:solidFill>
                  <a:schemeClr val="tx1"/>
                </a:solidFill>
                <a:latin typeface="+mn-ea"/>
                <a:ea typeface="+mn-ea"/>
              </a:defRPr>
            </a:lvl1pPr>
          </a:lstStyle>
          <a:p>
            <a:r>
              <a:rPr kumimoji="1" lang="ja-JP" altLang="en-US" dirty="0"/>
              <a:t>タイトル</a:t>
            </a:r>
          </a:p>
        </p:txBody>
      </p:sp>
      <p:sp>
        <p:nvSpPr>
          <p:cNvPr id="59" name="テキスト プレースホルダー 58">
            <a:extLst>
              <a:ext uri="{FF2B5EF4-FFF2-40B4-BE49-F238E27FC236}">
                <a16:creationId xmlns:a16="http://schemas.microsoft.com/office/drawing/2014/main" id="{5961A57A-130F-70FF-53B7-AF91DFC27036}"/>
              </a:ext>
            </a:extLst>
          </p:cNvPr>
          <p:cNvSpPr>
            <a:spLocks noGrp="1"/>
          </p:cNvSpPr>
          <p:nvPr>
            <p:ph type="body" sz="quarter" idx="10" hasCustomPrompt="1"/>
          </p:nvPr>
        </p:nvSpPr>
        <p:spPr>
          <a:xfrm>
            <a:off x="380698" y="1441489"/>
            <a:ext cx="5499303" cy="369332"/>
          </a:xfrm>
          <a:prstGeom prst="rect">
            <a:avLst/>
          </a:prstGeom>
        </p:spPr>
        <p:txBody>
          <a:bodyPr wrap="square" anchor="ctr">
            <a:noAutofit/>
          </a:bodyPr>
          <a:lstStyle>
            <a:lvl1pPr marL="0" indent="0">
              <a:buNone/>
              <a:defRPr sz="1800" b="1">
                <a:solidFill>
                  <a:schemeClr val="tx1"/>
                </a:solidFill>
                <a:latin typeface="+mn-ea"/>
                <a:ea typeface="+mn-ea"/>
              </a:defRPr>
            </a:lvl1pPr>
          </a:lstStyle>
          <a:p>
            <a:pPr lvl="0"/>
            <a:r>
              <a:rPr kumimoji="1" lang="ja-JP" altLang="en-US" dirty="0"/>
              <a:t>宛名</a:t>
            </a:r>
          </a:p>
        </p:txBody>
      </p:sp>
      <p:sp>
        <p:nvSpPr>
          <p:cNvPr id="62" name="テキスト プレースホルダー 61">
            <a:extLst>
              <a:ext uri="{FF2B5EF4-FFF2-40B4-BE49-F238E27FC236}">
                <a16:creationId xmlns:a16="http://schemas.microsoft.com/office/drawing/2014/main" id="{DD5E7C84-376C-7B63-BCF7-D8FE06E5A116}"/>
              </a:ext>
            </a:extLst>
          </p:cNvPr>
          <p:cNvSpPr>
            <a:spLocks noGrp="1"/>
          </p:cNvSpPr>
          <p:nvPr>
            <p:ph type="body" sz="quarter" idx="12" hasCustomPrompt="1"/>
          </p:nvPr>
        </p:nvSpPr>
        <p:spPr>
          <a:xfrm>
            <a:off x="3936000" y="5184895"/>
            <a:ext cx="1939668" cy="277246"/>
          </a:xfrm>
          <a:prstGeom prst="rect">
            <a:avLst/>
          </a:prstGeom>
        </p:spPr>
        <p:txBody>
          <a:bodyPr wrap="square" anchor="ctr">
            <a:noAutofit/>
          </a:bodyPr>
          <a:lstStyle>
            <a:lvl1pPr marL="0" indent="0" algn="r">
              <a:buNone/>
              <a:defRPr sz="1200" b="1">
                <a:solidFill>
                  <a:schemeClr val="tx1"/>
                </a:solidFill>
                <a:latin typeface="+mn-ea"/>
                <a:ea typeface="+mn-ea"/>
              </a:defRPr>
            </a:lvl1pPr>
          </a:lstStyle>
          <a:p>
            <a:pPr lvl="0"/>
            <a:r>
              <a:rPr kumimoji="1" lang="en-US" altLang="ja-JP" dirty="0"/>
              <a:t>XXXX</a:t>
            </a:r>
            <a:r>
              <a:rPr kumimoji="1" lang="ja-JP" altLang="en-US" dirty="0"/>
              <a:t>年</a:t>
            </a:r>
            <a:r>
              <a:rPr kumimoji="1" lang="en-US" altLang="ja-JP" dirty="0"/>
              <a:t>X</a:t>
            </a:r>
            <a:r>
              <a:rPr kumimoji="1" lang="ja-JP" altLang="en-US" dirty="0"/>
              <a:t>月</a:t>
            </a:r>
            <a:r>
              <a:rPr kumimoji="1" lang="en-US" altLang="ja-JP" dirty="0"/>
              <a:t>X</a:t>
            </a:r>
            <a:r>
              <a:rPr kumimoji="1" lang="ja-JP" altLang="en-US" dirty="0"/>
              <a:t>日</a:t>
            </a:r>
          </a:p>
        </p:txBody>
      </p:sp>
    </p:spTree>
    <p:extLst>
      <p:ext uri="{BB962C8B-B14F-4D97-AF65-F5344CB8AC3E}">
        <p14:creationId xmlns:p14="http://schemas.microsoft.com/office/powerpoint/2010/main" val="1174749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A301E18-C4E8-E483-95D6-6B8A86743D50}"/>
              </a:ext>
            </a:extLst>
          </p:cNvPr>
          <p:cNvCxnSpPr/>
          <p:nvPr userDrawn="1"/>
        </p:nvCxnSpPr>
        <p:spPr>
          <a:xfrm>
            <a:off x="496056" y="634705"/>
            <a:ext cx="11191474"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97108267-538B-78CB-9061-8BD44A22B7C8}"/>
              </a:ext>
            </a:extLst>
          </p:cNvPr>
          <p:cNvSpPr txBox="1"/>
          <p:nvPr userDrawn="1"/>
        </p:nvSpPr>
        <p:spPr>
          <a:xfrm>
            <a:off x="509901" y="296151"/>
            <a:ext cx="2186014" cy="338554"/>
          </a:xfrm>
          <a:prstGeom prst="rect">
            <a:avLst/>
          </a:prstGeom>
          <a:noFill/>
        </p:spPr>
        <p:txBody>
          <a:bodyPr wrap="square" rtlCol="0">
            <a:spAutoFit/>
          </a:bodyPr>
          <a:lstStyle/>
          <a:p>
            <a:r>
              <a:rPr kumimoji="1" lang="ja-JP" altLang="en-US" sz="1600" b="1" dirty="0">
                <a:solidFill>
                  <a:schemeClr val="tx1"/>
                </a:solidFill>
                <a:latin typeface="+mn-ea"/>
                <a:ea typeface="+mn-ea"/>
              </a:rPr>
              <a:t>目次</a:t>
            </a:r>
          </a:p>
        </p:txBody>
      </p:sp>
      <p:sp>
        <p:nvSpPr>
          <p:cNvPr id="23" name="テキスト プレースホルダー 22">
            <a:extLst>
              <a:ext uri="{FF2B5EF4-FFF2-40B4-BE49-F238E27FC236}">
                <a16:creationId xmlns:a16="http://schemas.microsoft.com/office/drawing/2014/main" id="{475DBDEA-28FB-E69D-8386-DD8C7B13C615}"/>
              </a:ext>
            </a:extLst>
          </p:cNvPr>
          <p:cNvSpPr>
            <a:spLocks noGrp="1"/>
          </p:cNvSpPr>
          <p:nvPr>
            <p:ph type="body" sz="quarter" idx="10" hasCustomPrompt="1"/>
          </p:nvPr>
        </p:nvSpPr>
        <p:spPr>
          <a:xfrm>
            <a:off x="2908785" y="1271484"/>
            <a:ext cx="5632202" cy="4574567"/>
          </a:xfrm>
          <a:prstGeom prst="rect">
            <a:avLst/>
          </a:prstGeom>
        </p:spPr>
        <p:txBody>
          <a:bodyPr lIns="144000" rIns="144000" anchor="ctr"/>
          <a:lstStyle>
            <a:lvl1pPr marL="450525" indent="-450525">
              <a:lnSpc>
                <a:spcPct val="200000"/>
              </a:lnSpc>
              <a:spcBef>
                <a:spcPts val="1092"/>
              </a:spcBef>
              <a:buFont typeface="+mj-lt"/>
              <a:buAutoNum type="arabicPeriod"/>
              <a:defRPr sz="2000" b="1">
                <a:solidFill>
                  <a:schemeClr val="tx1"/>
                </a:solidFill>
                <a:latin typeface="+mn-ea"/>
                <a:ea typeface="+mn-ea"/>
              </a:defRPr>
            </a:lvl1pPr>
          </a:lstStyle>
          <a:p>
            <a:pPr lvl="0"/>
            <a:r>
              <a:rPr kumimoji="1" lang="en-US" altLang="ja-JP" dirty="0" err="1"/>
              <a:t>Xxxx</a:t>
            </a:r>
            <a:endParaRPr kumimoji="1" lang="en-US" altLang="ja-JP" dirty="0"/>
          </a:p>
          <a:p>
            <a:pPr lvl="0"/>
            <a:endParaRPr kumimoji="1" lang="ja-JP" altLang="en-US" dirty="0"/>
          </a:p>
        </p:txBody>
      </p:sp>
      <p:sp>
        <p:nvSpPr>
          <p:cNvPr id="24" name="テキスト プレースホルダー 22">
            <a:extLst>
              <a:ext uri="{FF2B5EF4-FFF2-40B4-BE49-F238E27FC236}">
                <a16:creationId xmlns:a16="http://schemas.microsoft.com/office/drawing/2014/main" id="{87BA95D3-BEA2-BB87-4BAF-23AFA9DFF456}"/>
              </a:ext>
            </a:extLst>
          </p:cNvPr>
          <p:cNvSpPr>
            <a:spLocks noGrp="1"/>
          </p:cNvSpPr>
          <p:nvPr>
            <p:ph type="body" sz="quarter" idx="11" hasCustomPrompt="1"/>
          </p:nvPr>
        </p:nvSpPr>
        <p:spPr>
          <a:xfrm>
            <a:off x="8546350" y="1271484"/>
            <a:ext cx="911507" cy="4574567"/>
          </a:xfrm>
          <a:prstGeom prst="rect">
            <a:avLst/>
          </a:prstGeom>
        </p:spPr>
        <p:txBody>
          <a:bodyPr lIns="144000" rIns="144000" anchor="ctr"/>
          <a:lstStyle>
            <a:lvl1pPr marL="0" indent="0">
              <a:lnSpc>
                <a:spcPct val="200000"/>
              </a:lnSpc>
              <a:spcBef>
                <a:spcPts val="1092"/>
              </a:spcBef>
              <a:buFontTx/>
              <a:buNone/>
              <a:defRPr sz="2000" b="1">
                <a:solidFill>
                  <a:schemeClr val="tx1"/>
                </a:solidFill>
                <a:latin typeface="+mn-ea"/>
                <a:ea typeface="+mn-ea"/>
              </a:defRPr>
            </a:lvl1pPr>
          </a:lstStyle>
          <a:p>
            <a:pPr lvl="0"/>
            <a:r>
              <a:rPr kumimoji="1" lang="ja-JP" altLang="en-US" dirty="0"/>
              <a:t>＃</a:t>
            </a:r>
            <a:endParaRPr kumimoji="1" lang="en-US" altLang="ja-JP" dirty="0"/>
          </a:p>
          <a:p>
            <a:pPr lvl="0"/>
            <a:endParaRPr kumimoji="1" lang="ja-JP" altLang="en-US" dirty="0"/>
          </a:p>
        </p:txBody>
      </p:sp>
      <p:sp>
        <p:nvSpPr>
          <p:cNvPr id="8" name="テキスト ボックス 7">
            <a:extLst>
              <a:ext uri="{FF2B5EF4-FFF2-40B4-BE49-F238E27FC236}">
                <a16:creationId xmlns:a16="http://schemas.microsoft.com/office/drawing/2014/main" id="{CB103329-05A9-AE0A-297A-098EF3EB2601}"/>
              </a:ext>
            </a:extLst>
          </p:cNvPr>
          <p:cNvSpPr txBox="1"/>
          <p:nvPr userDrawn="1"/>
        </p:nvSpPr>
        <p:spPr>
          <a:xfrm>
            <a:off x="480000" y="6524917"/>
            <a:ext cx="1407758" cy="223138"/>
          </a:xfrm>
          <a:prstGeom prst="rect">
            <a:avLst/>
          </a:prstGeom>
          <a:noFill/>
        </p:spPr>
        <p:txBody>
          <a:bodyPr wrap="none" rtlCol="0">
            <a:spAutoFit/>
          </a:bodyPr>
          <a:lstStyle/>
          <a:p>
            <a:r>
              <a:rPr kumimoji="1" lang="en-US" altLang="ja-JP" sz="850" b="0" i="0" dirty="0">
                <a:solidFill>
                  <a:schemeClr val="tx1"/>
                </a:solidFill>
                <a:latin typeface="+mn-ea"/>
                <a:ea typeface="+mn-ea"/>
                <a:cs typeface="Arial" panose="020B0604020202020204" pitchFamily="34" charset="0"/>
              </a:rPr>
              <a:t>Copyright Hacobu, Inc.</a:t>
            </a:r>
            <a:endParaRPr kumimoji="1" lang="ja-JP" altLang="en-US" sz="850" b="0" i="0" dirty="0">
              <a:solidFill>
                <a:schemeClr val="tx1"/>
              </a:solidFill>
              <a:latin typeface="+mn-ea"/>
              <a:ea typeface="+mn-ea"/>
              <a:cs typeface="Arial" panose="020B0604020202020204" pitchFamily="34" charset="0"/>
            </a:endParaRPr>
          </a:p>
        </p:txBody>
      </p:sp>
      <p:sp>
        <p:nvSpPr>
          <p:cNvPr id="9" name="テキスト ボックス 8">
            <a:extLst>
              <a:ext uri="{FF2B5EF4-FFF2-40B4-BE49-F238E27FC236}">
                <a16:creationId xmlns:a16="http://schemas.microsoft.com/office/drawing/2014/main" id="{D21EDE5D-8C59-D78A-365B-35E77700E2A7}"/>
              </a:ext>
            </a:extLst>
          </p:cNvPr>
          <p:cNvSpPr txBox="1"/>
          <p:nvPr userDrawn="1"/>
        </p:nvSpPr>
        <p:spPr>
          <a:xfrm>
            <a:off x="11278525" y="6524917"/>
            <a:ext cx="492122" cy="223138"/>
          </a:xfrm>
          <a:prstGeom prst="rect">
            <a:avLst/>
          </a:prstGeom>
          <a:noFill/>
        </p:spPr>
        <p:txBody>
          <a:bodyPr wrap="square" rtlCol="0">
            <a:spAutoFit/>
          </a:bodyPr>
          <a:lstStyle/>
          <a:p>
            <a:pPr algn="ctr"/>
            <a:fld id="{171385E3-A3F6-4147-B548-39124B1CAAAA}" type="slidenum">
              <a:rPr kumimoji="1" lang="ja-JP" altLang="en-US" sz="850" b="0" i="0" smtClean="0">
                <a:solidFill>
                  <a:schemeClr val="tx1"/>
                </a:solidFill>
                <a:latin typeface="+mn-ea"/>
                <a:ea typeface="+mn-ea"/>
                <a:cs typeface="Arial" panose="020B0604020202020204" pitchFamily="34" charset="0"/>
              </a:rPr>
              <a:pPr algn="ctr"/>
              <a:t>‹#›</a:t>
            </a:fld>
            <a:endParaRPr kumimoji="1" lang="ja-JP" altLang="en-US" sz="850" b="0" i="0" dirty="0">
              <a:solidFill>
                <a:schemeClr val="tx1"/>
              </a:solidFill>
              <a:latin typeface="+mn-ea"/>
              <a:ea typeface="+mn-ea"/>
              <a:cs typeface="Arial" panose="020B0604020202020204" pitchFamily="34" charset="0"/>
            </a:endParaRPr>
          </a:p>
        </p:txBody>
      </p:sp>
      <p:grpSp>
        <p:nvGrpSpPr>
          <p:cNvPr id="17" name="グループ化 16">
            <a:extLst>
              <a:ext uri="{FF2B5EF4-FFF2-40B4-BE49-F238E27FC236}">
                <a16:creationId xmlns:a16="http://schemas.microsoft.com/office/drawing/2014/main" id="{0D872A16-1FD1-0546-9684-D41F4A145CD9}"/>
              </a:ext>
            </a:extLst>
          </p:cNvPr>
          <p:cNvGrpSpPr/>
          <p:nvPr userDrawn="1"/>
        </p:nvGrpSpPr>
        <p:grpSpPr>
          <a:xfrm>
            <a:off x="10634435" y="400201"/>
            <a:ext cx="1053096" cy="98583"/>
            <a:chOff x="17611067" y="701791"/>
            <a:chExt cx="1736511" cy="162570"/>
          </a:xfrm>
        </p:grpSpPr>
        <p:pic>
          <p:nvPicPr>
            <p:cNvPr id="18" name="object 4">
              <a:extLst>
                <a:ext uri="{FF2B5EF4-FFF2-40B4-BE49-F238E27FC236}">
                  <a16:creationId xmlns:a16="http://schemas.microsoft.com/office/drawing/2014/main" id="{8D7B472C-027D-E9D9-7B3F-601662028CF4}"/>
                </a:ext>
              </a:extLst>
            </p:cNvPr>
            <p:cNvPicPr/>
            <p:nvPr/>
          </p:nvPicPr>
          <p:blipFill>
            <a:blip r:embed="rId2" cstate="print"/>
            <a:stretch>
              <a:fillRect/>
            </a:stretch>
          </p:blipFill>
          <p:spPr>
            <a:xfrm>
              <a:off x="17611067" y="705034"/>
              <a:ext cx="213323" cy="158864"/>
            </a:xfrm>
            <a:prstGeom prst="rect">
              <a:avLst/>
            </a:prstGeom>
          </p:spPr>
        </p:pic>
        <p:pic>
          <p:nvPicPr>
            <p:cNvPr id="19" name="object 5">
              <a:extLst>
                <a:ext uri="{FF2B5EF4-FFF2-40B4-BE49-F238E27FC236}">
                  <a16:creationId xmlns:a16="http://schemas.microsoft.com/office/drawing/2014/main" id="{E9F16FFE-E5D4-9F93-9BAC-C56EBA9C9A16}"/>
                </a:ext>
              </a:extLst>
            </p:cNvPr>
            <p:cNvPicPr/>
            <p:nvPr/>
          </p:nvPicPr>
          <p:blipFill>
            <a:blip r:embed="rId3" cstate="print"/>
            <a:stretch>
              <a:fillRect/>
            </a:stretch>
          </p:blipFill>
          <p:spPr>
            <a:xfrm>
              <a:off x="18537832" y="709390"/>
              <a:ext cx="234621" cy="154969"/>
            </a:xfrm>
            <a:prstGeom prst="rect">
              <a:avLst/>
            </a:prstGeom>
          </p:spPr>
        </p:pic>
        <p:pic>
          <p:nvPicPr>
            <p:cNvPr id="20" name="object 6">
              <a:extLst>
                <a:ext uri="{FF2B5EF4-FFF2-40B4-BE49-F238E27FC236}">
                  <a16:creationId xmlns:a16="http://schemas.microsoft.com/office/drawing/2014/main" id="{469900D1-2B31-4AC5-CB8B-EF72C74F198F}"/>
                </a:ext>
              </a:extLst>
            </p:cNvPr>
            <p:cNvPicPr/>
            <p:nvPr/>
          </p:nvPicPr>
          <p:blipFill>
            <a:blip r:embed="rId4" cstate="print"/>
            <a:stretch>
              <a:fillRect/>
            </a:stretch>
          </p:blipFill>
          <p:spPr>
            <a:xfrm>
              <a:off x="18851018" y="710148"/>
              <a:ext cx="209417" cy="152037"/>
            </a:xfrm>
            <a:prstGeom prst="rect">
              <a:avLst/>
            </a:prstGeom>
          </p:spPr>
        </p:pic>
        <p:pic>
          <p:nvPicPr>
            <p:cNvPr id="21" name="object 7">
              <a:extLst>
                <a:ext uri="{FF2B5EF4-FFF2-40B4-BE49-F238E27FC236}">
                  <a16:creationId xmlns:a16="http://schemas.microsoft.com/office/drawing/2014/main" id="{EF762B21-3FAA-C01F-A7E8-CF0B77D0AD98}"/>
                </a:ext>
              </a:extLst>
            </p:cNvPr>
            <p:cNvPicPr/>
            <p:nvPr/>
          </p:nvPicPr>
          <p:blipFill>
            <a:blip r:embed="rId5" cstate="print"/>
            <a:stretch>
              <a:fillRect/>
            </a:stretch>
          </p:blipFill>
          <p:spPr>
            <a:xfrm>
              <a:off x="19139166" y="701791"/>
              <a:ext cx="208412" cy="162570"/>
            </a:xfrm>
            <a:prstGeom prst="rect">
              <a:avLst/>
            </a:prstGeom>
          </p:spPr>
        </p:pic>
        <p:pic>
          <p:nvPicPr>
            <p:cNvPr id="22" name="object 8">
              <a:extLst>
                <a:ext uri="{FF2B5EF4-FFF2-40B4-BE49-F238E27FC236}">
                  <a16:creationId xmlns:a16="http://schemas.microsoft.com/office/drawing/2014/main" id="{8ED50678-F2F5-64A9-3D33-1E0051DBFAEF}"/>
                </a:ext>
              </a:extLst>
            </p:cNvPr>
            <p:cNvPicPr/>
            <p:nvPr/>
          </p:nvPicPr>
          <p:blipFill>
            <a:blip r:embed="rId6" cstate="print"/>
            <a:stretch>
              <a:fillRect/>
            </a:stretch>
          </p:blipFill>
          <p:spPr>
            <a:xfrm>
              <a:off x="18240540" y="709388"/>
              <a:ext cx="223134" cy="154969"/>
            </a:xfrm>
            <a:prstGeom prst="rect">
              <a:avLst/>
            </a:prstGeom>
          </p:spPr>
        </p:pic>
        <p:grpSp>
          <p:nvGrpSpPr>
            <p:cNvPr id="25" name="object 9">
              <a:extLst>
                <a:ext uri="{FF2B5EF4-FFF2-40B4-BE49-F238E27FC236}">
                  <a16:creationId xmlns:a16="http://schemas.microsoft.com/office/drawing/2014/main" id="{843E575C-FFA4-80C2-9057-B65F082D78EF}"/>
                </a:ext>
              </a:extLst>
            </p:cNvPr>
            <p:cNvGrpSpPr/>
            <p:nvPr/>
          </p:nvGrpSpPr>
          <p:grpSpPr>
            <a:xfrm>
              <a:off x="17897673" y="707067"/>
              <a:ext cx="280670" cy="156845"/>
              <a:chOff x="17897673" y="707067"/>
              <a:chExt cx="280670" cy="156845"/>
            </a:xfrm>
          </p:grpSpPr>
          <p:sp>
            <p:nvSpPr>
              <p:cNvPr id="26" name="object 10">
                <a:extLst>
                  <a:ext uri="{FF2B5EF4-FFF2-40B4-BE49-F238E27FC236}">
                    <a16:creationId xmlns:a16="http://schemas.microsoft.com/office/drawing/2014/main" id="{A00177F0-9861-6378-E388-80D35F835700}"/>
                  </a:ext>
                </a:extLst>
              </p:cNvPr>
              <p:cNvSpPr/>
              <p:nvPr/>
            </p:nvSpPr>
            <p:spPr>
              <a:xfrm>
                <a:off x="17897673" y="741777"/>
                <a:ext cx="90805" cy="121920"/>
              </a:xfrm>
              <a:custGeom>
                <a:avLst/>
                <a:gdLst/>
                <a:ahLst/>
                <a:cxnLst/>
                <a:rect l="l" t="t" r="r" b="b"/>
                <a:pathLst>
                  <a:path w="90805" h="121919">
                    <a:moveTo>
                      <a:pt x="90196" y="0"/>
                    </a:moveTo>
                    <a:lnTo>
                      <a:pt x="0" y="121860"/>
                    </a:lnTo>
                    <a:lnTo>
                      <a:pt x="37956" y="121860"/>
                    </a:lnTo>
                    <a:lnTo>
                      <a:pt x="90196" y="49830"/>
                    </a:lnTo>
                    <a:lnTo>
                      <a:pt x="90196"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pic>
            <p:nvPicPr>
              <p:cNvPr id="27" name="object 11">
                <a:extLst>
                  <a:ext uri="{FF2B5EF4-FFF2-40B4-BE49-F238E27FC236}">
                    <a16:creationId xmlns:a16="http://schemas.microsoft.com/office/drawing/2014/main" id="{2386FB07-0FB7-C978-1F5E-AC8E3CCC3BA2}"/>
                  </a:ext>
                </a:extLst>
              </p:cNvPr>
              <p:cNvPicPr/>
              <p:nvPr/>
            </p:nvPicPr>
            <p:blipFill>
              <a:blip r:embed="rId7" cstate="print"/>
              <a:stretch>
                <a:fillRect/>
              </a:stretch>
            </p:blipFill>
            <p:spPr>
              <a:xfrm>
                <a:off x="18022300" y="707067"/>
                <a:ext cx="155534" cy="156832"/>
              </a:xfrm>
              <a:prstGeom prst="rect">
                <a:avLst/>
              </a:prstGeom>
            </p:spPr>
          </p:pic>
        </p:grpSp>
      </p:grpSp>
    </p:spTree>
    <p:extLst>
      <p:ext uri="{BB962C8B-B14F-4D97-AF65-F5344CB8AC3E}">
        <p14:creationId xmlns:p14="http://schemas.microsoft.com/office/powerpoint/2010/main" val="1695391473"/>
      </p:ext>
    </p:extLst>
  </p:cSld>
  <p:clrMapOvr>
    <a:masterClrMapping/>
  </p:clrMapOvr>
  <p:hf hdr="0" ftr="0" dt="0"/>
  <p:extLst>
    <p:ext uri="{DCECCB84-F9BA-43D5-87BE-67443E8EF086}">
      <p15:sldGuideLst xmlns:p15="http://schemas.microsoft.com/office/powerpoint/2012/main">
        <p15:guide id="1" pos="320">
          <p15:clr>
            <a:srgbClr val="FBAE40"/>
          </p15:clr>
        </p15:guide>
        <p15:guide id="2" pos="3703">
          <p15:clr>
            <a:srgbClr val="FBAE40"/>
          </p15:clr>
        </p15:guide>
        <p15:guide id="3" pos="3977">
          <p15:clr>
            <a:srgbClr val="FBAE40"/>
          </p15:clr>
        </p15:guide>
        <p15:guide id="4" pos="7360">
          <p15:clr>
            <a:srgbClr val="FBAE40"/>
          </p15:clr>
        </p15:guide>
        <p15:guide id="6" orient="horz" pos="406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セクションスライド">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A991F37-07A7-7DC3-317D-8FE531B25CBE}"/>
              </a:ext>
            </a:extLst>
          </p:cNvPr>
          <p:cNvPicPr>
            <a:picLocks noChangeAspect="1"/>
          </p:cNvPicPr>
          <p:nvPr userDrawn="1"/>
        </p:nvPicPr>
        <p:blipFill>
          <a:blip r:embed="rId2"/>
          <a:stretch>
            <a:fillRect/>
          </a:stretch>
        </p:blipFill>
        <p:spPr>
          <a:xfrm>
            <a:off x="-1" y="-1328"/>
            <a:ext cx="12189641" cy="6859328"/>
          </a:xfrm>
          <a:prstGeom prst="rect">
            <a:avLst/>
          </a:prstGeom>
        </p:spPr>
      </p:pic>
      <p:sp>
        <p:nvSpPr>
          <p:cNvPr id="7" name="テキスト プレースホルダー 16">
            <a:extLst>
              <a:ext uri="{FF2B5EF4-FFF2-40B4-BE49-F238E27FC236}">
                <a16:creationId xmlns:a16="http://schemas.microsoft.com/office/drawing/2014/main" id="{FDC1D77B-1CF4-FFA2-FA72-3D2BEE765CDF}"/>
              </a:ext>
            </a:extLst>
          </p:cNvPr>
          <p:cNvSpPr>
            <a:spLocks noGrp="1"/>
          </p:cNvSpPr>
          <p:nvPr>
            <p:ph type="body" sz="quarter" idx="10" hasCustomPrompt="1"/>
          </p:nvPr>
        </p:nvSpPr>
        <p:spPr>
          <a:xfrm>
            <a:off x="2079236" y="2991952"/>
            <a:ext cx="7029338" cy="874097"/>
          </a:xfrm>
          <a:prstGeom prst="rect">
            <a:avLst/>
          </a:prstGeom>
        </p:spPr>
        <p:txBody>
          <a:bodyPr lIns="540000" anchor="ctr"/>
          <a:lstStyle>
            <a:lvl1pPr marL="0" indent="0" algn="ctr">
              <a:buNone/>
              <a:defRPr sz="2800" b="1">
                <a:solidFill>
                  <a:schemeClr val="tx1"/>
                </a:solidFill>
              </a:defRPr>
            </a:lvl1pPr>
          </a:lstStyle>
          <a:p>
            <a:pPr lvl="0"/>
            <a:r>
              <a:rPr kumimoji="1" lang="ja-JP" altLang="en-US" dirty="0"/>
              <a:t>＃．セクションタイトル</a:t>
            </a:r>
          </a:p>
        </p:txBody>
      </p:sp>
    </p:spTree>
    <p:extLst>
      <p:ext uri="{BB962C8B-B14F-4D97-AF65-F5344CB8AC3E}">
        <p14:creationId xmlns:p14="http://schemas.microsoft.com/office/powerpoint/2010/main" val="1324529593"/>
      </p:ext>
    </p:extLst>
  </p:cSld>
  <p:clrMapOvr>
    <a:masterClrMapping/>
  </p:clrMapOvr>
  <p:hf hdr="0" ftr="0" dt="0"/>
  <p:extLst>
    <p:ext uri="{DCECCB84-F9BA-43D5-87BE-67443E8EF086}">
      <p15:sldGuideLst xmlns:p15="http://schemas.microsoft.com/office/powerpoint/2012/main">
        <p15:guide id="1" pos="320">
          <p15:clr>
            <a:srgbClr val="FBAE40"/>
          </p15:clr>
        </p15:guide>
        <p15:guide id="2" pos="3703">
          <p15:clr>
            <a:srgbClr val="FBAE40"/>
          </p15:clr>
        </p15:guide>
        <p15:guide id="3" pos="3977">
          <p15:clr>
            <a:srgbClr val="FBAE40"/>
          </p15:clr>
        </p15:guide>
        <p15:guide id="4" pos="73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21" name="タイトル 20">
            <a:extLst>
              <a:ext uri="{FF2B5EF4-FFF2-40B4-BE49-F238E27FC236}">
                <a16:creationId xmlns:a16="http://schemas.microsoft.com/office/drawing/2014/main" id="{289B0120-5EB4-8F98-1570-5FDBBC5BBD83}"/>
              </a:ext>
            </a:extLst>
          </p:cNvPr>
          <p:cNvSpPr>
            <a:spLocks noGrp="1"/>
          </p:cNvSpPr>
          <p:nvPr>
            <p:ph type="title" hasCustomPrompt="1"/>
          </p:nvPr>
        </p:nvSpPr>
        <p:spPr>
          <a:xfrm>
            <a:off x="509862" y="333083"/>
            <a:ext cx="9064211" cy="277022"/>
          </a:xfrm>
          <a:prstGeom prst="rect">
            <a:avLst/>
          </a:prstGeom>
        </p:spPr>
        <p:txBody>
          <a:bodyPr lIns="0">
            <a:noAutofit/>
          </a:bodyPr>
          <a:lstStyle>
            <a:lvl1pPr algn="l">
              <a:defRPr sz="1600" b="0">
                <a:solidFill>
                  <a:schemeClr val="tx1"/>
                </a:solidFill>
                <a:latin typeface="+mn-ea"/>
                <a:ea typeface="+mn-ea"/>
              </a:defRPr>
            </a:lvl1pPr>
          </a:lstStyle>
          <a:p>
            <a:r>
              <a:rPr kumimoji="1" lang="ja-JP" altLang="en-US" dirty="0"/>
              <a:t>タイトル</a:t>
            </a:r>
          </a:p>
        </p:txBody>
      </p:sp>
      <p:sp>
        <p:nvSpPr>
          <p:cNvPr id="19" name="テキスト ボックス 18">
            <a:extLst>
              <a:ext uri="{FF2B5EF4-FFF2-40B4-BE49-F238E27FC236}">
                <a16:creationId xmlns:a16="http://schemas.microsoft.com/office/drawing/2014/main" id="{C6283CF3-4EDD-095D-4F4C-E36FB6C785DD}"/>
              </a:ext>
            </a:extLst>
          </p:cNvPr>
          <p:cNvSpPr txBox="1"/>
          <p:nvPr userDrawn="1"/>
        </p:nvSpPr>
        <p:spPr>
          <a:xfrm>
            <a:off x="480000" y="6524917"/>
            <a:ext cx="1407758" cy="223138"/>
          </a:xfrm>
          <a:prstGeom prst="rect">
            <a:avLst/>
          </a:prstGeom>
          <a:noFill/>
        </p:spPr>
        <p:txBody>
          <a:bodyPr wrap="none" rtlCol="0">
            <a:spAutoFit/>
          </a:bodyPr>
          <a:lstStyle/>
          <a:p>
            <a:r>
              <a:rPr kumimoji="1" lang="en-US" altLang="ja-JP" sz="850" b="0" i="0" dirty="0">
                <a:solidFill>
                  <a:schemeClr val="tx1"/>
                </a:solidFill>
                <a:latin typeface="+mn-ea"/>
                <a:ea typeface="+mn-ea"/>
                <a:cs typeface="Arial" panose="020B0604020202020204" pitchFamily="34" charset="0"/>
              </a:rPr>
              <a:t>Copyright Hacobu, Inc.</a:t>
            </a:r>
            <a:endParaRPr kumimoji="1" lang="ja-JP" altLang="en-US" sz="850" b="0" i="0" dirty="0">
              <a:solidFill>
                <a:schemeClr val="tx1"/>
              </a:solidFill>
              <a:latin typeface="+mn-ea"/>
              <a:ea typeface="+mn-ea"/>
              <a:cs typeface="Arial" panose="020B0604020202020204" pitchFamily="34" charset="0"/>
            </a:endParaRPr>
          </a:p>
        </p:txBody>
      </p:sp>
      <p:sp>
        <p:nvSpPr>
          <p:cNvPr id="33" name="テキスト プレースホルダー 29">
            <a:extLst>
              <a:ext uri="{FF2B5EF4-FFF2-40B4-BE49-F238E27FC236}">
                <a16:creationId xmlns:a16="http://schemas.microsoft.com/office/drawing/2014/main" id="{4A9156DE-24A4-132E-8EFA-CC21E815C4B9}"/>
              </a:ext>
            </a:extLst>
          </p:cNvPr>
          <p:cNvSpPr>
            <a:spLocks noGrp="1"/>
          </p:cNvSpPr>
          <p:nvPr>
            <p:ph type="body" sz="quarter" idx="10"/>
          </p:nvPr>
        </p:nvSpPr>
        <p:spPr>
          <a:xfrm>
            <a:off x="509902" y="722313"/>
            <a:ext cx="11174098" cy="727074"/>
          </a:xfrm>
          <a:prstGeom prst="rect">
            <a:avLst/>
          </a:prstGeom>
        </p:spPr>
        <p:txBody>
          <a:bodyPr lIns="0">
            <a:noAutofit/>
          </a:bodyPr>
          <a:lstStyle>
            <a:lvl1pPr marL="0" indent="0">
              <a:lnSpc>
                <a:spcPct val="120000"/>
              </a:lnSpc>
              <a:spcBef>
                <a:spcPts val="0"/>
              </a:spcBef>
              <a:buFont typeface="Arial" panose="020B0604020202020204" pitchFamily="34" charset="0"/>
              <a:buNone/>
              <a:defRPr sz="1800" b="1" i="0">
                <a:solidFill>
                  <a:schemeClr val="tx1"/>
                </a:solidFill>
                <a:latin typeface="+mn-ea"/>
                <a:ea typeface="+mn-ea"/>
              </a:defRPr>
            </a:lvl1pPr>
            <a:lvl2pPr marL="457200" indent="0">
              <a:buNone/>
              <a:defRPr sz="1600"/>
            </a:lvl2pPr>
          </a:lstStyle>
          <a:p>
            <a:pPr lvl="0"/>
            <a:endParaRPr kumimoji="1" lang="en-US" altLang="ja-JP" dirty="0"/>
          </a:p>
        </p:txBody>
      </p:sp>
      <p:cxnSp>
        <p:nvCxnSpPr>
          <p:cNvPr id="7" name="直線コネクタ 6">
            <a:extLst>
              <a:ext uri="{FF2B5EF4-FFF2-40B4-BE49-F238E27FC236}">
                <a16:creationId xmlns:a16="http://schemas.microsoft.com/office/drawing/2014/main" id="{BA301E18-C4E8-E483-95D6-6B8A86743D50}"/>
              </a:ext>
            </a:extLst>
          </p:cNvPr>
          <p:cNvCxnSpPr/>
          <p:nvPr userDrawn="1"/>
        </p:nvCxnSpPr>
        <p:spPr>
          <a:xfrm>
            <a:off x="496056" y="634705"/>
            <a:ext cx="11191474"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CF7B978E-BB74-C015-7CFA-BB1057BBA47E}"/>
              </a:ext>
            </a:extLst>
          </p:cNvPr>
          <p:cNvSpPr txBox="1"/>
          <p:nvPr userDrawn="1"/>
        </p:nvSpPr>
        <p:spPr>
          <a:xfrm>
            <a:off x="11278525" y="6524917"/>
            <a:ext cx="492122" cy="223138"/>
          </a:xfrm>
          <a:prstGeom prst="rect">
            <a:avLst/>
          </a:prstGeom>
          <a:noFill/>
        </p:spPr>
        <p:txBody>
          <a:bodyPr wrap="square" rtlCol="0">
            <a:spAutoFit/>
          </a:bodyPr>
          <a:lstStyle/>
          <a:p>
            <a:pPr algn="ctr"/>
            <a:fld id="{171385E3-A3F6-4147-B548-39124B1CAAAA}" type="slidenum">
              <a:rPr kumimoji="1" lang="ja-JP" altLang="en-US" sz="850" b="0" i="0" smtClean="0">
                <a:solidFill>
                  <a:schemeClr val="tx1"/>
                </a:solidFill>
                <a:latin typeface="+mn-ea"/>
                <a:ea typeface="+mn-ea"/>
                <a:cs typeface="Arial" panose="020B0604020202020204" pitchFamily="34" charset="0"/>
              </a:rPr>
              <a:pPr algn="ctr"/>
              <a:t>‹#›</a:t>
            </a:fld>
            <a:endParaRPr kumimoji="1" lang="ja-JP" altLang="en-US" sz="850" b="0" i="0" dirty="0">
              <a:solidFill>
                <a:schemeClr val="tx1"/>
              </a:solidFill>
              <a:latin typeface="+mn-ea"/>
              <a:ea typeface="+mn-ea"/>
              <a:cs typeface="Arial" panose="020B0604020202020204" pitchFamily="34" charset="0"/>
            </a:endParaRPr>
          </a:p>
        </p:txBody>
      </p:sp>
      <p:grpSp>
        <p:nvGrpSpPr>
          <p:cNvPr id="6" name="グループ化 5">
            <a:extLst>
              <a:ext uri="{FF2B5EF4-FFF2-40B4-BE49-F238E27FC236}">
                <a16:creationId xmlns:a16="http://schemas.microsoft.com/office/drawing/2014/main" id="{C0DB4FB6-2694-DA52-614D-58F0E0503C03}"/>
              </a:ext>
            </a:extLst>
          </p:cNvPr>
          <p:cNvGrpSpPr/>
          <p:nvPr userDrawn="1"/>
        </p:nvGrpSpPr>
        <p:grpSpPr>
          <a:xfrm>
            <a:off x="10634435" y="400201"/>
            <a:ext cx="1053096" cy="98583"/>
            <a:chOff x="17611067" y="701791"/>
            <a:chExt cx="1736511" cy="162570"/>
          </a:xfrm>
        </p:grpSpPr>
        <p:pic>
          <p:nvPicPr>
            <p:cNvPr id="8" name="object 4">
              <a:extLst>
                <a:ext uri="{FF2B5EF4-FFF2-40B4-BE49-F238E27FC236}">
                  <a16:creationId xmlns:a16="http://schemas.microsoft.com/office/drawing/2014/main" id="{55989622-FF71-559A-E0F6-B11EEA554425}"/>
                </a:ext>
              </a:extLst>
            </p:cNvPr>
            <p:cNvPicPr/>
            <p:nvPr/>
          </p:nvPicPr>
          <p:blipFill>
            <a:blip r:embed="rId2" cstate="print"/>
            <a:stretch>
              <a:fillRect/>
            </a:stretch>
          </p:blipFill>
          <p:spPr>
            <a:xfrm>
              <a:off x="17611067" y="705034"/>
              <a:ext cx="213323" cy="158864"/>
            </a:xfrm>
            <a:prstGeom prst="rect">
              <a:avLst/>
            </a:prstGeom>
          </p:spPr>
        </p:pic>
        <p:pic>
          <p:nvPicPr>
            <p:cNvPr id="9" name="object 5">
              <a:extLst>
                <a:ext uri="{FF2B5EF4-FFF2-40B4-BE49-F238E27FC236}">
                  <a16:creationId xmlns:a16="http://schemas.microsoft.com/office/drawing/2014/main" id="{DC4EE663-2E8B-C000-5015-98879D49C7F3}"/>
                </a:ext>
              </a:extLst>
            </p:cNvPr>
            <p:cNvPicPr/>
            <p:nvPr/>
          </p:nvPicPr>
          <p:blipFill>
            <a:blip r:embed="rId3" cstate="print"/>
            <a:stretch>
              <a:fillRect/>
            </a:stretch>
          </p:blipFill>
          <p:spPr>
            <a:xfrm>
              <a:off x="18537832" y="709390"/>
              <a:ext cx="234621" cy="154969"/>
            </a:xfrm>
            <a:prstGeom prst="rect">
              <a:avLst/>
            </a:prstGeom>
          </p:spPr>
        </p:pic>
        <p:pic>
          <p:nvPicPr>
            <p:cNvPr id="15" name="object 6">
              <a:extLst>
                <a:ext uri="{FF2B5EF4-FFF2-40B4-BE49-F238E27FC236}">
                  <a16:creationId xmlns:a16="http://schemas.microsoft.com/office/drawing/2014/main" id="{B85AA4B7-4289-0984-03C1-61F1A21293AC}"/>
                </a:ext>
              </a:extLst>
            </p:cNvPr>
            <p:cNvPicPr/>
            <p:nvPr/>
          </p:nvPicPr>
          <p:blipFill>
            <a:blip r:embed="rId4" cstate="print"/>
            <a:stretch>
              <a:fillRect/>
            </a:stretch>
          </p:blipFill>
          <p:spPr>
            <a:xfrm>
              <a:off x="18851018" y="710148"/>
              <a:ext cx="209417" cy="152037"/>
            </a:xfrm>
            <a:prstGeom prst="rect">
              <a:avLst/>
            </a:prstGeom>
          </p:spPr>
        </p:pic>
        <p:pic>
          <p:nvPicPr>
            <p:cNvPr id="17" name="object 7">
              <a:extLst>
                <a:ext uri="{FF2B5EF4-FFF2-40B4-BE49-F238E27FC236}">
                  <a16:creationId xmlns:a16="http://schemas.microsoft.com/office/drawing/2014/main" id="{FB367974-1D11-39D0-38E8-8B35376CCC13}"/>
                </a:ext>
              </a:extLst>
            </p:cNvPr>
            <p:cNvPicPr/>
            <p:nvPr/>
          </p:nvPicPr>
          <p:blipFill>
            <a:blip r:embed="rId5" cstate="print"/>
            <a:stretch>
              <a:fillRect/>
            </a:stretch>
          </p:blipFill>
          <p:spPr>
            <a:xfrm>
              <a:off x="19139166" y="701791"/>
              <a:ext cx="208412" cy="162570"/>
            </a:xfrm>
            <a:prstGeom prst="rect">
              <a:avLst/>
            </a:prstGeom>
          </p:spPr>
        </p:pic>
        <p:pic>
          <p:nvPicPr>
            <p:cNvPr id="18" name="object 8">
              <a:extLst>
                <a:ext uri="{FF2B5EF4-FFF2-40B4-BE49-F238E27FC236}">
                  <a16:creationId xmlns:a16="http://schemas.microsoft.com/office/drawing/2014/main" id="{C4642E7F-BF00-6376-1794-C677B724532F}"/>
                </a:ext>
              </a:extLst>
            </p:cNvPr>
            <p:cNvPicPr/>
            <p:nvPr/>
          </p:nvPicPr>
          <p:blipFill>
            <a:blip r:embed="rId6" cstate="print"/>
            <a:stretch>
              <a:fillRect/>
            </a:stretch>
          </p:blipFill>
          <p:spPr>
            <a:xfrm>
              <a:off x="18240540" y="709388"/>
              <a:ext cx="223134" cy="154969"/>
            </a:xfrm>
            <a:prstGeom prst="rect">
              <a:avLst/>
            </a:prstGeom>
          </p:spPr>
        </p:pic>
        <p:grpSp>
          <p:nvGrpSpPr>
            <p:cNvPr id="20" name="object 9">
              <a:extLst>
                <a:ext uri="{FF2B5EF4-FFF2-40B4-BE49-F238E27FC236}">
                  <a16:creationId xmlns:a16="http://schemas.microsoft.com/office/drawing/2014/main" id="{06A41128-C365-17C9-5A92-2A4E958E87D0}"/>
                </a:ext>
              </a:extLst>
            </p:cNvPr>
            <p:cNvGrpSpPr/>
            <p:nvPr/>
          </p:nvGrpSpPr>
          <p:grpSpPr>
            <a:xfrm>
              <a:off x="17897673" y="707067"/>
              <a:ext cx="280670" cy="156845"/>
              <a:chOff x="17897673" y="707067"/>
              <a:chExt cx="280670" cy="156845"/>
            </a:xfrm>
          </p:grpSpPr>
          <p:sp>
            <p:nvSpPr>
              <p:cNvPr id="22" name="object 10">
                <a:extLst>
                  <a:ext uri="{FF2B5EF4-FFF2-40B4-BE49-F238E27FC236}">
                    <a16:creationId xmlns:a16="http://schemas.microsoft.com/office/drawing/2014/main" id="{19696A35-5F1D-F545-9AE8-9C45E740F778}"/>
                  </a:ext>
                </a:extLst>
              </p:cNvPr>
              <p:cNvSpPr/>
              <p:nvPr/>
            </p:nvSpPr>
            <p:spPr>
              <a:xfrm>
                <a:off x="17897673" y="741777"/>
                <a:ext cx="90805" cy="121920"/>
              </a:xfrm>
              <a:custGeom>
                <a:avLst/>
                <a:gdLst/>
                <a:ahLst/>
                <a:cxnLst/>
                <a:rect l="l" t="t" r="r" b="b"/>
                <a:pathLst>
                  <a:path w="90805" h="121919">
                    <a:moveTo>
                      <a:pt x="90196" y="0"/>
                    </a:moveTo>
                    <a:lnTo>
                      <a:pt x="0" y="121860"/>
                    </a:lnTo>
                    <a:lnTo>
                      <a:pt x="37956" y="121860"/>
                    </a:lnTo>
                    <a:lnTo>
                      <a:pt x="90196" y="49830"/>
                    </a:lnTo>
                    <a:lnTo>
                      <a:pt x="90196" y="0"/>
                    </a:lnTo>
                    <a:close/>
                  </a:path>
                </a:pathLst>
              </a:custGeom>
              <a:solidFill>
                <a:srgbClr val="000000"/>
              </a:solidFill>
            </p:spPr>
            <p:txBody>
              <a:bodyPr wrap="square" lIns="0" tIns="0" rIns="0" bIns="0" rtlCol="0"/>
              <a:lstStyle/>
              <a:p>
                <a:endParaRPr dirty="0">
                  <a:solidFill>
                    <a:schemeClr val="tx1"/>
                  </a:solidFill>
                  <a:latin typeface="+mn-ea"/>
                  <a:ea typeface="+mn-ea"/>
                </a:endParaRPr>
              </a:p>
            </p:txBody>
          </p:sp>
          <p:pic>
            <p:nvPicPr>
              <p:cNvPr id="23" name="object 11">
                <a:extLst>
                  <a:ext uri="{FF2B5EF4-FFF2-40B4-BE49-F238E27FC236}">
                    <a16:creationId xmlns:a16="http://schemas.microsoft.com/office/drawing/2014/main" id="{EC4AADCC-B59D-7196-238D-019C83177384}"/>
                  </a:ext>
                </a:extLst>
              </p:cNvPr>
              <p:cNvPicPr/>
              <p:nvPr/>
            </p:nvPicPr>
            <p:blipFill>
              <a:blip r:embed="rId7" cstate="print"/>
              <a:stretch>
                <a:fillRect/>
              </a:stretch>
            </p:blipFill>
            <p:spPr>
              <a:xfrm>
                <a:off x="18022300" y="707067"/>
                <a:ext cx="155534" cy="156832"/>
              </a:xfrm>
              <a:prstGeom prst="rect">
                <a:avLst/>
              </a:prstGeom>
            </p:spPr>
          </p:pic>
        </p:grpSp>
      </p:grpSp>
    </p:spTree>
    <p:extLst>
      <p:ext uri="{BB962C8B-B14F-4D97-AF65-F5344CB8AC3E}">
        <p14:creationId xmlns:p14="http://schemas.microsoft.com/office/powerpoint/2010/main" val="3377724543"/>
      </p:ext>
    </p:extLst>
  </p:cSld>
  <p:clrMapOvr>
    <a:masterClrMapping/>
  </p:clrMapOvr>
  <p:hf hdr="0" ftr="0" dt="0"/>
  <p:extLst>
    <p:ext uri="{DCECCB84-F9BA-43D5-87BE-67443E8EF086}">
      <p15:sldGuideLst xmlns:p15="http://schemas.microsoft.com/office/powerpoint/2012/main">
        <p15:guide id="1" pos="320">
          <p15:clr>
            <a:srgbClr val="FBAE40"/>
          </p15:clr>
        </p15:guide>
        <p15:guide id="2" pos="3703">
          <p15:clr>
            <a:srgbClr val="FBAE40"/>
          </p15:clr>
        </p15:guide>
        <p15:guide id="3" pos="3977">
          <p15:clr>
            <a:srgbClr val="FBAE40"/>
          </p15:clr>
        </p15:guide>
        <p15:guide id="4" pos="7360">
          <p15:clr>
            <a:srgbClr val="FBAE40"/>
          </p15:clr>
        </p15:guide>
        <p15:guide id="5" orient="horz" pos="981" userDrawn="1">
          <p15:clr>
            <a:srgbClr val="FBAE40"/>
          </p15:clr>
        </p15:guide>
        <p15:guide id="6" orient="horz" pos="4065" userDrawn="1">
          <p15:clr>
            <a:srgbClr val="FBAE40"/>
          </p15:clr>
        </p15:guide>
        <p15:guide id="7" orient="horz" pos="455">
          <p15:clr>
            <a:srgbClr val="FBAE40"/>
          </p15:clr>
        </p15:guide>
        <p15:guide id="8" orient="horz" pos="2523" userDrawn="1">
          <p15:clr>
            <a:srgbClr val="FBAE40"/>
          </p15:clr>
        </p15:guide>
        <p15:guide id="9" orient="horz" pos="91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エンドページ">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5C6CAF2-C43C-3DFE-FD49-AA6287C7D724}"/>
              </a:ext>
            </a:extLst>
          </p:cNvPr>
          <p:cNvPicPr>
            <a:picLocks noChangeAspect="1"/>
          </p:cNvPicPr>
          <p:nvPr userDrawn="1"/>
        </p:nvPicPr>
        <p:blipFill>
          <a:blip r:embed="rId2"/>
          <a:stretch>
            <a:fillRect/>
          </a:stretch>
        </p:blipFill>
        <p:spPr>
          <a:xfrm>
            <a:off x="2209800" y="2650839"/>
            <a:ext cx="7772400" cy="1556321"/>
          </a:xfrm>
          <a:prstGeom prst="rect">
            <a:avLst/>
          </a:prstGeom>
        </p:spPr>
      </p:pic>
    </p:spTree>
    <p:extLst>
      <p:ext uri="{BB962C8B-B14F-4D97-AF65-F5344CB8AC3E}">
        <p14:creationId xmlns:p14="http://schemas.microsoft.com/office/powerpoint/2010/main" val="5060065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B8CD0733-AF03-4BFA-ABF1-3322BCBE189B}"/>
              </a:ext>
            </a:extLst>
          </p:cNvPr>
          <p:cNvSpPr/>
          <p:nvPr userDrawn="1"/>
        </p:nvSpPr>
        <p:spPr>
          <a:xfrm>
            <a:off x="0" y="0"/>
            <a:ext cx="12192000" cy="357481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lvl="0" indent="0" algn="ctr">
              <a:buFont typeface="Arial" panose="020B0604020202020204" pitchFamily="34" charset="0"/>
              <a:buNone/>
            </a:pPr>
            <a:endParaRPr lang="ja-JP" altLang="en-US" sz="1200">
              <a:solidFill>
                <a:srgbClr val="060B1B"/>
              </a:solidFill>
              <a:latin typeface="+mj-ea"/>
              <a:ea typeface="+mj-ea"/>
              <a:cs typeface="メイリオ" panose="020B0604030504040204" pitchFamily="50" charset="-128"/>
            </a:endParaRPr>
          </a:p>
        </p:txBody>
      </p:sp>
      <p:sp>
        <p:nvSpPr>
          <p:cNvPr id="15" name="タイトル 1">
            <a:extLst>
              <a:ext uri="{FF2B5EF4-FFF2-40B4-BE49-F238E27FC236}">
                <a16:creationId xmlns:a16="http://schemas.microsoft.com/office/drawing/2014/main" id="{0039F40C-8201-4B09-A3F5-0AA56D3CE8D8}"/>
              </a:ext>
            </a:extLst>
          </p:cNvPr>
          <p:cNvSpPr>
            <a:spLocks noGrp="1"/>
          </p:cNvSpPr>
          <p:nvPr>
            <p:ph type="ctrTitle"/>
          </p:nvPr>
        </p:nvSpPr>
        <p:spPr>
          <a:xfrm>
            <a:off x="1497535" y="1053460"/>
            <a:ext cx="9196924" cy="1679552"/>
          </a:xfrm>
          <a:prstGeom prst="rect">
            <a:avLst/>
          </a:prstGeom>
        </p:spPr>
        <p:txBody>
          <a:bodyPr anchor="b">
            <a:normAutofit/>
          </a:bodyPr>
          <a:lstStyle>
            <a:lvl1pPr algn="ctr">
              <a:defRPr sz="3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16" name="サブタイトル 2">
            <a:extLst>
              <a:ext uri="{FF2B5EF4-FFF2-40B4-BE49-F238E27FC236}">
                <a16:creationId xmlns:a16="http://schemas.microsoft.com/office/drawing/2014/main" id="{D28D941D-A5D3-4A7C-9D1D-5C731B44C93F}"/>
              </a:ext>
            </a:extLst>
          </p:cNvPr>
          <p:cNvSpPr>
            <a:spLocks noGrp="1"/>
          </p:cNvSpPr>
          <p:nvPr>
            <p:ph type="subTitle" idx="1" hasCustomPrompt="1"/>
          </p:nvPr>
        </p:nvSpPr>
        <p:spPr>
          <a:xfrm>
            <a:off x="1497535" y="2841976"/>
            <a:ext cx="9196924" cy="587023"/>
          </a:xfrm>
          <a:prstGeom prst="rect">
            <a:avLst/>
          </a:prstGeom>
        </p:spPr>
        <p:txBody>
          <a:bodyPr anchor="ctr"/>
          <a:lstStyle>
            <a:lvl1pPr marL="0" indent="0" algn="ctr">
              <a:buNone/>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マスター　サブタイトルの書式設定</a:t>
            </a:r>
          </a:p>
        </p:txBody>
      </p:sp>
      <p:sp>
        <p:nvSpPr>
          <p:cNvPr id="3" name="正方形/長方形 2">
            <a:extLst>
              <a:ext uri="{FF2B5EF4-FFF2-40B4-BE49-F238E27FC236}">
                <a16:creationId xmlns:a16="http://schemas.microsoft.com/office/drawing/2014/main" id="{CE4DE3DF-E963-4E22-B6D7-9C54E7717264}"/>
              </a:ext>
            </a:extLst>
          </p:cNvPr>
          <p:cNvSpPr/>
          <p:nvPr userDrawn="1"/>
        </p:nvSpPr>
        <p:spPr>
          <a:xfrm>
            <a:off x="-2" y="6263640"/>
            <a:ext cx="12192000" cy="599902"/>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lvl="0" indent="0" algn="ctr">
              <a:buFont typeface="Arial" panose="020B0604020202020204" pitchFamily="34" charset="0"/>
              <a:buNone/>
            </a:pPr>
            <a:endParaRPr lang="ja-JP" altLang="en-US" sz="1200">
              <a:solidFill>
                <a:srgbClr val="060B1B"/>
              </a:solidFill>
              <a:latin typeface="+mj-ea"/>
              <a:ea typeface="+mj-ea"/>
              <a:cs typeface="メイリオ" panose="020B0604030504040204" pitchFamily="50" charset="-128"/>
            </a:endParaRPr>
          </a:p>
        </p:txBody>
      </p:sp>
      <p:sp>
        <p:nvSpPr>
          <p:cNvPr id="11" name="サブタイトル 2">
            <a:extLst>
              <a:ext uri="{FF2B5EF4-FFF2-40B4-BE49-F238E27FC236}">
                <a16:creationId xmlns:a16="http://schemas.microsoft.com/office/drawing/2014/main" id="{5797216F-9C88-4796-90A4-43037471930C}"/>
              </a:ext>
            </a:extLst>
          </p:cNvPr>
          <p:cNvSpPr txBox="1">
            <a:spLocks/>
          </p:cNvSpPr>
          <p:nvPr userDrawn="1"/>
        </p:nvSpPr>
        <p:spPr>
          <a:xfrm>
            <a:off x="2104810" y="6372604"/>
            <a:ext cx="7982375" cy="38197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342900" indent="0" algn="ctr" defTabSz="914400" rtl="0" eaLnBrk="1" latinLnBrk="0" hangingPunct="1">
              <a:lnSpc>
                <a:spcPct val="90000"/>
              </a:lnSpc>
              <a:spcBef>
                <a:spcPts val="500"/>
              </a:spcBef>
              <a:buFont typeface="Arial" panose="020B0604020202020204" pitchFamily="34" charset="0"/>
              <a:buNone/>
              <a:defRPr kumimoji="1" sz="1500" kern="1200">
                <a:solidFill>
                  <a:schemeClr val="tx1"/>
                </a:solidFill>
                <a:latin typeface="Meiryo UI" panose="020B0604030504040204" pitchFamily="50" charset="-128"/>
                <a:ea typeface="Meiryo UI" panose="020B0604030504040204" pitchFamily="50" charset="-128"/>
                <a:cs typeface="+mn-cs"/>
              </a:defRPr>
            </a:lvl2pPr>
            <a:lvl3pPr marL="685800" indent="0" algn="ctr" defTabSz="914400" rtl="0" eaLnBrk="1" latinLnBrk="0" hangingPunct="1">
              <a:lnSpc>
                <a:spcPct val="90000"/>
              </a:lnSpc>
              <a:spcBef>
                <a:spcPts val="500"/>
              </a:spcBef>
              <a:buFont typeface="Arial" panose="020B0604020202020204" pitchFamily="34" charset="0"/>
              <a:buNone/>
              <a:defRPr kumimoji="1" sz="1350" kern="1200">
                <a:solidFill>
                  <a:schemeClr val="tx1"/>
                </a:solidFill>
                <a:latin typeface="Meiryo UI" panose="020B0604030504040204" pitchFamily="50" charset="-128"/>
                <a:ea typeface="Meiryo UI" panose="020B0604030504040204" pitchFamily="50" charset="-128"/>
                <a:cs typeface="+mn-cs"/>
              </a:defRPr>
            </a:lvl3pPr>
            <a:lvl4pPr marL="1028700" indent="0" algn="ctr"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eiryo UI" panose="020B0604030504040204" pitchFamily="50" charset="-128"/>
                <a:ea typeface="Meiryo UI" panose="020B0604030504040204" pitchFamily="50" charset="-128"/>
                <a:cs typeface="+mn-cs"/>
              </a:defRPr>
            </a:lvl4pPr>
            <a:lvl5pPr marL="1371600" indent="0" algn="ctr"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eiryo UI" panose="020B0604030504040204" pitchFamily="50" charset="-128"/>
                <a:ea typeface="Meiryo UI" panose="020B0604030504040204" pitchFamily="50" charset="-128"/>
                <a:cs typeface="+mn-cs"/>
              </a:defRPr>
            </a:lvl5pPr>
            <a:lvl6pPr marL="1714500" indent="0" algn="ctr"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9pPr>
          </a:lstStyle>
          <a:p>
            <a:r>
              <a:rPr lang="ja-JP" altLang="en-US" sz="1600" dirty="0"/>
              <a:t>運営会社　　株式会社</a:t>
            </a:r>
            <a:r>
              <a:rPr lang="en-US" altLang="ja-JP" sz="1600" dirty="0" err="1"/>
              <a:t>Hacobu</a:t>
            </a:r>
            <a:r>
              <a:rPr lang="en-US" altLang="ja-JP" sz="1600" dirty="0"/>
              <a:t> </a:t>
            </a:r>
            <a:r>
              <a:rPr lang="ja-JP" altLang="en-US" sz="1600" dirty="0"/>
              <a:t>～運ぶを最適化する～</a:t>
            </a:r>
          </a:p>
        </p:txBody>
      </p:sp>
      <p:pic>
        <p:nvPicPr>
          <p:cNvPr id="18" name="図 17" descr="図形&#10;&#10;低い精度で自動的に生成された説明">
            <a:extLst>
              <a:ext uri="{FF2B5EF4-FFF2-40B4-BE49-F238E27FC236}">
                <a16:creationId xmlns:a16="http://schemas.microsoft.com/office/drawing/2014/main" id="{A401FE4E-033B-3C7D-E32F-C02A3BD378A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364206" y="233390"/>
            <a:ext cx="2262850" cy="402519"/>
          </a:xfrm>
          <a:prstGeom prst="rect">
            <a:avLst/>
          </a:prstGeom>
        </p:spPr>
      </p:pic>
    </p:spTree>
    <p:extLst>
      <p:ext uri="{BB962C8B-B14F-4D97-AF65-F5344CB8AC3E}">
        <p14:creationId xmlns:p14="http://schemas.microsoft.com/office/powerpoint/2010/main" val="24765917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AFD7690-770D-9210-EDB7-8A8B4BE1E0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468B8A64-FF3C-6416-5189-CF73C5C5BE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12237306-9F21-27CD-2CC9-211C2CCCC5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04D467-A5E6-48CD-94A0-B32EEF9D9867}" type="datetimeFigureOut">
              <a:rPr kumimoji="1" lang="ja-JP" altLang="en-US" smtClean="0"/>
              <a:t>2024/9/20</a:t>
            </a:fld>
            <a:endParaRPr kumimoji="1" lang="ja-JP" altLang="en-US"/>
          </a:p>
        </p:txBody>
      </p:sp>
      <p:sp>
        <p:nvSpPr>
          <p:cNvPr id="5" name="フッター プレースホルダー 4">
            <a:extLst>
              <a:ext uri="{FF2B5EF4-FFF2-40B4-BE49-F238E27FC236}">
                <a16:creationId xmlns:a16="http://schemas.microsoft.com/office/drawing/2014/main" id="{52DFDB71-1A8A-96A3-E43E-9ABFC0E532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3370A4A-EDC3-5670-5B64-B44EE0D6F7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D6D97-00E0-48BC-8725-415BF44052F4}" type="slidenum">
              <a:rPr kumimoji="1" lang="ja-JP" altLang="en-US" smtClean="0"/>
              <a:t>‹#›</a:t>
            </a:fld>
            <a:endParaRPr kumimoji="1" lang="ja-JP" altLang="en-US"/>
          </a:p>
        </p:txBody>
      </p:sp>
    </p:spTree>
    <p:extLst>
      <p:ext uri="{BB962C8B-B14F-4D97-AF65-F5344CB8AC3E}">
        <p14:creationId xmlns:p14="http://schemas.microsoft.com/office/powerpoint/2010/main" val="49275994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Meiryo UI" panose="020B0604030504040204" pitchFamily="50" charset="-128"/>
        <a:buChar char="‒"/>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Meiryo UI" panose="020B0604030504040204" pitchFamily="50" charset="-128"/>
        <a:buChar char="‒"/>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dock.movo.co.jp/arranger_registration" TargetMode="Externa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accounts.movo.co.jp/" TargetMode="External"/><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mailto:t.hiroi@sankyu.co.jp" TargetMode="External"/><Relationship Id="rId2" Type="http://schemas.openxmlformats.org/officeDocument/2006/relationships/hyperlink" Target="mailto:y4.sato@sankyu.co.jp" TargetMode="External"/><Relationship Id="rId1" Type="http://schemas.openxmlformats.org/officeDocument/2006/relationships/slideLayout" Target="../slideLayouts/slideLayout6.xml"/><Relationship Id="rId6" Type="http://schemas.microsoft.com/office/2018/10/relationships/comments" Target="../comments/modernComment_7FF65742_E4EF675B.xml"/><Relationship Id="rId5" Type="http://schemas.openxmlformats.org/officeDocument/2006/relationships/image" Target="../media/image65.png"/><Relationship Id="rId4" Type="http://schemas.openxmlformats.org/officeDocument/2006/relationships/hyperlink" Target="https://hacobu.jp/form_us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30.sv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CD803DA-778F-13CE-8E80-0ED31937E7F3}"/>
              </a:ext>
            </a:extLst>
          </p:cNvPr>
          <p:cNvSpPr>
            <a:spLocks noGrp="1"/>
          </p:cNvSpPr>
          <p:nvPr>
            <p:ph type="ctrTitle"/>
          </p:nvPr>
        </p:nvSpPr>
        <p:spPr/>
        <p:txBody>
          <a:bodyPr/>
          <a:lstStyle/>
          <a:p>
            <a:r>
              <a:rPr lang="ja-JP" altLang="en-US" dirty="0">
                <a:latin typeface="Meiryo UI"/>
                <a:ea typeface="Meiryo UI"/>
              </a:rPr>
              <a:t>トラック予約受付サービス「</a:t>
            </a:r>
            <a:r>
              <a:rPr lang="en-US" altLang="ja-JP" dirty="0">
                <a:latin typeface="Meiryo UI"/>
                <a:ea typeface="Meiryo UI"/>
              </a:rPr>
              <a:t>MOVO</a:t>
            </a:r>
            <a:r>
              <a:rPr lang="ja-JP" altLang="en-US" dirty="0">
                <a:latin typeface="Meiryo UI"/>
                <a:ea typeface="Meiryo UI"/>
              </a:rPr>
              <a:t> </a:t>
            </a:r>
            <a:r>
              <a:rPr lang="en-US" altLang="ja-JP" dirty="0">
                <a:latin typeface="Meiryo UI"/>
                <a:ea typeface="Meiryo UI"/>
              </a:rPr>
              <a:t>Berth</a:t>
            </a:r>
            <a:r>
              <a:rPr lang="ja-JP" altLang="en-US" dirty="0">
                <a:latin typeface="Meiryo UI"/>
                <a:ea typeface="Meiryo UI"/>
              </a:rPr>
              <a:t>」</a:t>
            </a:r>
            <a:br>
              <a:rPr lang="ja-JP" altLang="en-US" dirty="0">
                <a:latin typeface="Meiryo UI"/>
                <a:ea typeface="Meiryo UI"/>
              </a:rPr>
            </a:br>
            <a:r>
              <a:rPr lang="ja-JP" altLang="en-US" dirty="0">
                <a:latin typeface="Meiryo UI"/>
                <a:ea typeface="Meiryo UI"/>
              </a:rPr>
              <a:t>配送手配事業者様向け　予約マニュアル</a:t>
            </a:r>
            <a:endParaRPr lang="ja-JP" altLang="en-US" dirty="0"/>
          </a:p>
        </p:txBody>
      </p:sp>
      <p:sp>
        <p:nvSpPr>
          <p:cNvPr id="6" name="字幕 5">
            <a:extLst>
              <a:ext uri="{FF2B5EF4-FFF2-40B4-BE49-F238E27FC236}">
                <a16:creationId xmlns:a16="http://schemas.microsoft.com/office/drawing/2014/main" id="{F73060CC-81B3-C6A0-D09A-ABE9A3F9856E}"/>
              </a:ext>
            </a:extLst>
          </p:cNvPr>
          <p:cNvSpPr>
            <a:spLocks noGrp="1"/>
          </p:cNvSpPr>
          <p:nvPr>
            <p:ph type="subTitle" idx="1"/>
          </p:nvPr>
        </p:nvSpPr>
        <p:spPr/>
        <p:txBody>
          <a:bodyPr>
            <a:normAutofit/>
          </a:bodyPr>
          <a:lstStyle/>
          <a:p>
            <a:r>
              <a:rPr kumimoji="1" lang="en-US" altLang="ja-JP" dirty="0"/>
              <a:t>20</a:t>
            </a:r>
            <a:r>
              <a:rPr lang="en-US" altLang="ja-JP" dirty="0"/>
              <a:t>24</a:t>
            </a:r>
            <a:r>
              <a:rPr kumimoji="1" lang="ja-JP" altLang="en-US" dirty="0"/>
              <a:t>年</a:t>
            </a:r>
            <a:r>
              <a:rPr lang="en-US" altLang="ja-JP" dirty="0"/>
              <a:t>9</a:t>
            </a:r>
            <a:r>
              <a:rPr kumimoji="1" lang="ja-JP" altLang="en-US" dirty="0"/>
              <a:t>月版</a:t>
            </a:r>
          </a:p>
        </p:txBody>
      </p:sp>
      <p:pic>
        <p:nvPicPr>
          <p:cNvPr id="2" name="図 1">
            <a:extLst>
              <a:ext uri="{FF2B5EF4-FFF2-40B4-BE49-F238E27FC236}">
                <a16:creationId xmlns:a16="http://schemas.microsoft.com/office/drawing/2014/main" id="{6E2400E1-D5B6-7DB4-5F75-477046CEA58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101436" y="3595363"/>
            <a:ext cx="3826558" cy="2646641"/>
          </a:xfrm>
          <a:prstGeom prst="rect">
            <a:avLst/>
          </a:prstGeom>
        </p:spPr>
      </p:pic>
    </p:spTree>
    <p:extLst>
      <p:ext uri="{BB962C8B-B14F-4D97-AF65-F5344CB8AC3E}">
        <p14:creationId xmlns:p14="http://schemas.microsoft.com/office/powerpoint/2010/main" val="1238415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838C1E-0004-D945-C4D8-62DC23F6AEC1}"/>
              </a:ext>
            </a:extLst>
          </p:cNvPr>
          <p:cNvSpPr>
            <a:spLocks noGrp="1"/>
          </p:cNvSpPr>
          <p:nvPr>
            <p:ph type="title"/>
          </p:nvPr>
        </p:nvSpPr>
        <p:spPr/>
        <p:txBody>
          <a:bodyPr/>
          <a:lstStyle/>
          <a:p>
            <a:r>
              <a:rPr kumimoji="1" lang="ja-JP" altLang="en-US" dirty="0"/>
              <a:t>拠点における</a:t>
            </a:r>
            <a:r>
              <a:rPr lang="ja-JP" altLang="en-US" dirty="0"/>
              <a:t>トラック</a:t>
            </a:r>
            <a:r>
              <a:rPr kumimoji="1" lang="ja-JP" altLang="en-US" dirty="0"/>
              <a:t>の動き</a:t>
            </a:r>
          </a:p>
        </p:txBody>
      </p:sp>
      <p:pic>
        <p:nvPicPr>
          <p:cNvPr id="8" name="図 7"/>
          <p:cNvPicPr>
            <a:picLocks noChangeAspect="1"/>
          </p:cNvPicPr>
          <p:nvPr/>
        </p:nvPicPr>
        <p:blipFill>
          <a:blip r:embed="rId2"/>
          <a:stretch>
            <a:fillRect/>
          </a:stretch>
        </p:blipFill>
        <p:spPr>
          <a:xfrm>
            <a:off x="509862" y="885271"/>
            <a:ext cx="10942998" cy="5972729"/>
          </a:xfrm>
          <a:prstGeom prst="rect">
            <a:avLst/>
          </a:prstGeom>
        </p:spPr>
      </p:pic>
    </p:spTree>
    <p:extLst>
      <p:ext uri="{BB962C8B-B14F-4D97-AF65-F5344CB8AC3E}">
        <p14:creationId xmlns:p14="http://schemas.microsoft.com/office/powerpoint/2010/main" val="328822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7FCE3D-5969-8216-D707-7216F7AE5FFF}"/>
              </a:ext>
            </a:extLst>
          </p:cNvPr>
          <p:cNvSpPr>
            <a:spLocks noGrp="1"/>
          </p:cNvSpPr>
          <p:nvPr>
            <p:ph type="title"/>
          </p:nvPr>
        </p:nvSpPr>
        <p:spPr/>
        <p:txBody>
          <a:bodyPr/>
          <a:lstStyle/>
          <a:p>
            <a:r>
              <a:rPr kumimoji="1" lang="en-US" altLang="ja-JP" dirty="0"/>
              <a:t>MOVO</a:t>
            </a:r>
            <a:r>
              <a:rPr kumimoji="1" lang="ja-JP" altLang="en-US" dirty="0"/>
              <a:t>運用ルール①</a:t>
            </a:r>
          </a:p>
        </p:txBody>
      </p:sp>
      <p:sp>
        <p:nvSpPr>
          <p:cNvPr id="4" name="四角形: 角を丸くする 3">
            <a:extLst>
              <a:ext uri="{FF2B5EF4-FFF2-40B4-BE49-F238E27FC236}">
                <a16:creationId xmlns:a16="http://schemas.microsoft.com/office/drawing/2014/main" id="{759618DD-2843-1A51-E802-BF91856A97AD}"/>
              </a:ext>
            </a:extLst>
          </p:cNvPr>
          <p:cNvSpPr/>
          <p:nvPr/>
        </p:nvSpPr>
        <p:spPr>
          <a:xfrm>
            <a:off x="1558835" y="1169489"/>
            <a:ext cx="1811383" cy="843471"/>
          </a:xfrm>
          <a:prstGeom prst="roundRect">
            <a:avLst>
              <a:gd name="adj" fmla="val 1247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b="1" dirty="0">
                <a:solidFill>
                  <a:schemeClr val="tx1"/>
                </a:solidFill>
              </a:rPr>
              <a:t>予約申請期間</a:t>
            </a:r>
          </a:p>
        </p:txBody>
      </p:sp>
      <p:sp>
        <p:nvSpPr>
          <p:cNvPr id="5" name="四角形: 角を丸くする 4">
            <a:extLst>
              <a:ext uri="{FF2B5EF4-FFF2-40B4-BE49-F238E27FC236}">
                <a16:creationId xmlns:a16="http://schemas.microsoft.com/office/drawing/2014/main" id="{8AC45407-A4C1-3440-2C36-7E1AEF0B45B6}"/>
              </a:ext>
            </a:extLst>
          </p:cNvPr>
          <p:cNvSpPr/>
          <p:nvPr/>
        </p:nvSpPr>
        <p:spPr>
          <a:xfrm>
            <a:off x="1558835" y="2113799"/>
            <a:ext cx="1811383" cy="1045115"/>
          </a:xfrm>
          <a:prstGeom prst="roundRect">
            <a:avLst>
              <a:gd name="adj" fmla="val 1247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b="1" dirty="0">
                <a:solidFill>
                  <a:schemeClr val="tx1"/>
                </a:solidFill>
              </a:rPr>
              <a:t>予約の確定</a:t>
            </a:r>
            <a:endParaRPr kumimoji="1" lang="en-US" altLang="ja-JP" b="1" dirty="0">
              <a:solidFill>
                <a:schemeClr val="tx1"/>
              </a:solidFill>
            </a:endParaRPr>
          </a:p>
          <a:p>
            <a:pPr algn="ctr">
              <a:spcBef>
                <a:spcPts val="600"/>
              </a:spcBef>
            </a:pPr>
            <a:r>
              <a:rPr kumimoji="1" lang="ja-JP" altLang="en-US" b="1" dirty="0">
                <a:solidFill>
                  <a:schemeClr val="tx1"/>
                </a:solidFill>
              </a:rPr>
              <a:t>タイミング</a:t>
            </a:r>
          </a:p>
        </p:txBody>
      </p:sp>
      <p:sp>
        <p:nvSpPr>
          <p:cNvPr id="6" name="四角形: 角を丸くする 5">
            <a:extLst>
              <a:ext uri="{FF2B5EF4-FFF2-40B4-BE49-F238E27FC236}">
                <a16:creationId xmlns:a16="http://schemas.microsoft.com/office/drawing/2014/main" id="{7556B509-74D2-FD77-8EBE-A1B4E756C771}"/>
              </a:ext>
            </a:extLst>
          </p:cNvPr>
          <p:cNvSpPr/>
          <p:nvPr/>
        </p:nvSpPr>
        <p:spPr>
          <a:xfrm>
            <a:off x="1558835" y="3283080"/>
            <a:ext cx="1811383" cy="843471"/>
          </a:xfrm>
          <a:prstGeom prst="roundRect">
            <a:avLst>
              <a:gd name="adj" fmla="val 1247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b="1" dirty="0">
                <a:solidFill>
                  <a:schemeClr val="tx1"/>
                </a:solidFill>
              </a:rPr>
              <a:t>予約取り消し</a:t>
            </a:r>
          </a:p>
        </p:txBody>
      </p:sp>
      <p:sp>
        <p:nvSpPr>
          <p:cNvPr id="7" name="四角形: 角を丸くする 6">
            <a:extLst>
              <a:ext uri="{FF2B5EF4-FFF2-40B4-BE49-F238E27FC236}">
                <a16:creationId xmlns:a16="http://schemas.microsoft.com/office/drawing/2014/main" id="{3E94EFF8-C147-B054-7E51-CE411FE2B255}"/>
              </a:ext>
            </a:extLst>
          </p:cNvPr>
          <p:cNvSpPr/>
          <p:nvPr/>
        </p:nvSpPr>
        <p:spPr>
          <a:xfrm>
            <a:off x="1558835" y="5363800"/>
            <a:ext cx="1811383" cy="843471"/>
          </a:xfrm>
          <a:prstGeom prst="roundRect">
            <a:avLst>
              <a:gd name="adj" fmla="val 1247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b="1" dirty="0" smtClean="0">
                <a:solidFill>
                  <a:schemeClr val="tx1"/>
                </a:solidFill>
              </a:rPr>
              <a:t>ドライバー様</a:t>
            </a:r>
            <a:endParaRPr kumimoji="1" lang="en-US" altLang="ja-JP" b="1" dirty="0" smtClean="0">
              <a:solidFill>
                <a:schemeClr val="tx1"/>
              </a:solidFill>
            </a:endParaRPr>
          </a:p>
          <a:p>
            <a:pPr algn="ctr">
              <a:spcBef>
                <a:spcPts val="600"/>
              </a:spcBef>
            </a:pPr>
            <a:r>
              <a:rPr kumimoji="1" lang="ja-JP" altLang="en-US" b="1" dirty="0" smtClean="0">
                <a:solidFill>
                  <a:schemeClr val="tx1"/>
                </a:solidFill>
              </a:rPr>
              <a:t>の</a:t>
            </a:r>
            <a:r>
              <a:rPr lang="ja-JP" altLang="en-US" b="1" dirty="0" smtClean="0">
                <a:solidFill>
                  <a:schemeClr val="tx1"/>
                </a:solidFill>
              </a:rPr>
              <a:t>電話番号</a:t>
            </a:r>
            <a:endParaRPr kumimoji="1" lang="ja-JP" altLang="en-US" b="1" dirty="0">
              <a:solidFill>
                <a:schemeClr val="tx1"/>
              </a:solidFill>
            </a:endParaRPr>
          </a:p>
        </p:txBody>
      </p:sp>
      <p:sp>
        <p:nvSpPr>
          <p:cNvPr id="8" name="四角形: 角を丸くする 7">
            <a:extLst>
              <a:ext uri="{FF2B5EF4-FFF2-40B4-BE49-F238E27FC236}">
                <a16:creationId xmlns:a16="http://schemas.microsoft.com/office/drawing/2014/main" id="{9900B370-E030-B7CE-2280-3A24A0F0F491}"/>
              </a:ext>
            </a:extLst>
          </p:cNvPr>
          <p:cNvSpPr/>
          <p:nvPr/>
        </p:nvSpPr>
        <p:spPr>
          <a:xfrm>
            <a:off x="1558835" y="4216527"/>
            <a:ext cx="1811383" cy="1060781"/>
          </a:xfrm>
          <a:prstGeom prst="roundRect">
            <a:avLst>
              <a:gd name="adj" fmla="val 1247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b="1" dirty="0">
                <a:solidFill>
                  <a:schemeClr val="tx1"/>
                </a:solidFill>
              </a:rPr>
              <a:t>その他</a:t>
            </a:r>
            <a:endParaRPr kumimoji="1" lang="ja-JP" altLang="en-US" b="1" dirty="0">
              <a:solidFill>
                <a:schemeClr val="tx1"/>
              </a:solidFill>
            </a:endParaRPr>
          </a:p>
        </p:txBody>
      </p:sp>
      <p:cxnSp>
        <p:nvCxnSpPr>
          <p:cNvPr id="10" name="直線コネクタ 9">
            <a:extLst>
              <a:ext uri="{FF2B5EF4-FFF2-40B4-BE49-F238E27FC236}">
                <a16:creationId xmlns:a16="http://schemas.microsoft.com/office/drawing/2014/main" id="{53687EB5-2A38-1076-491C-8EDCC123F8A9}"/>
              </a:ext>
            </a:extLst>
          </p:cNvPr>
          <p:cNvCxnSpPr/>
          <p:nvPr/>
        </p:nvCxnSpPr>
        <p:spPr>
          <a:xfrm>
            <a:off x="1558835" y="2067734"/>
            <a:ext cx="8490861"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215B5534-1BC0-A12E-144C-84B3F9BF9853}"/>
              </a:ext>
            </a:extLst>
          </p:cNvPr>
          <p:cNvCxnSpPr/>
          <p:nvPr/>
        </p:nvCxnSpPr>
        <p:spPr>
          <a:xfrm>
            <a:off x="1558835" y="3237015"/>
            <a:ext cx="8490861"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B715BC6F-9CCE-1B73-8DFE-D5B4BDD869DC}"/>
              </a:ext>
            </a:extLst>
          </p:cNvPr>
          <p:cNvCxnSpPr/>
          <p:nvPr/>
        </p:nvCxnSpPr>
        <p:spPr>
          <a:xfrm>
            <a:off x="1558835" y="4172616"/>
            <a:ext cx="8490861"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9181BE94-A13F-F2BD-6FA5-A38B09CA2829}"/>
              </a:ext>
            </a:extLst>
          </p:cNvPr>
          <p:cNvCxnSpPr/>
          <p:nvPr/>
        </p:nvCxnSpPr>
        <p:spPr>
          <a:xfrm>
            <a:off x="1558833" y="5319889"/>
            <a:ext cx="8490861"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4CE31F64-D5AB-927F-7FE5-24D6FFB008F3}"/>
              </a:ext>
            </a:extLst>
          </p:cNvPr>
          <p:cNvCxnSpPr/>
          <p:nvPr/>
        </p:nvCxnSpPr>
        <p:spPr>
          <a:xfrm>
            <a:off x="1558833" y="6306432"/>
            <a:ext cx="8490861"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57BE69DD-3BC7-F08B-71F7-4FEB8ED73297}"/>
              </a:ext>
            </a:extLst>
          </p:cNvPr>
          <p:cNvSpPr txBox="1"/>
          <p:nvPr/>
        </p:nvSpPr>
        <p:spPr>
          <a:xfrm>
            <a:off x="3605348" y="1094415"/>
            <a:ext cx="7088778" cy="927249"/>
          </a:xfrm>
          <a:prstGeom prst="rect">
            <a:avLst/>
          </a:prstGeom>
          <a:noFill/>
        </p:spPr>
        <p:txBody>
          <a:bodyPr wrap="square" rtlCol="0">
            <a:noAutofit/>
          </a:bodyPr>
          <a:lstStyle/>
          <a:p>
            <a:pPr marL="285750" indent="-285750" algn="l">
              <a:lnSpc>
                <a:spcPct val="100000"/>
              </a:lnSpc>
              <a:spcBef>
                <a:spcPts val="600"/>
              </a:spcBef>
              <a:buFont typeface="Arial" panose="020B0604020202020204" pitchFamily="34" charset="0"/>
              <a:buChar char="•"/>
            </a:pPr>
            <a:r>
              <a:rPr lang="ja-JP" altLang="en-US" dirty="0"/>
              <a:t>入出庫</a:t>
            </a:r>
            <a:r>
              <a:rPr kumimoji="1" lang="ja-JP" altLang="en-US" dirty="0"/>
              <a:t>日の</a:t>
            </a:r>
            <a:r>
              <a:rPr lang="en-US" altLang="ja-JP" b="1" dirty="0">
                <a:solidFill>
                  <a:srgbClr val="FF0000"/>
                </a:solidFill>
              </a:rPr>
              <a:t>5</a:t>
            </a:r>
            <a:r>
              <a:rPr kumimoji="1" lang="ja-JP" altLang="en-US" b="1" dirty="0">
                <a:solidFill>
                  <a:srgbClr val="FF0000"/>
                </a:solidFill>
              </a:rPr>
              <a:t>営業日前の</a:t>
            </a:r>
            <a:r>
              <a:rPr lang="en-US" altLang="ja-JP" b="1" dirty="0">
                <a:solidFill>
                  <a:srgbClr val="FF0000"/>
                </a:solidFill>
              </a:rPr>
              <a:t>9</a:t>
            </a:r>
            <a:r>
              <a:rPr kumimoji="1" lang="ja-JP" altLang="en-US" b="1" dirty="0">
                <a:solidFill>
                  <a:srgbClr val="FF0000"/>
                </a:solidFill>
              </a:rPr>
              <a:t>時～</a:t>
            </a:r>
            <a:r>
              <a:rPr lang="en-US" altLang="ja-JP" b="1" dirty="0">
                <a:solidFill>
                  <a:srgbClr val="FF0000"/>
                </a:solidFill>
              </a:rPr>
              <a:t>1</a:t>
            </a:r>
            <a:r>
              <a:rPr kumimoji="1" lang="ja-JP" altLang="en-US" b="1" dirty="0">
                <a:solidFill>
                  <a:srgbClr val="FF0000"/>
                </a:solidFill>
              </a:rPr>
              <a:t>営業日前の</a:t>
            </a:r>
            <a:r>
              <a:rPr lang="en-US" altLang="ja-JP" b="1" dirty="0">
                <a:solidFill>
                  <a:srgbClr val="FF0000"/>
                </a:solidFill>
              </a:rPr>
              <a:t>16</a:t>
            </a:r>
            <a:r>
              <a:rPr lang="ja-JP" altLang="en-US" b="1" dirty="0">
                <a:solidFill>
                  <a:srgbClr val="FF0000"/>
                </a:solidFill>
              </a:rPr>
              <a:t>時</a:t>
            </a:r>
            <a:r>
              <a:rPr lang="ja-JP" altLang="en-US" dirty="0"/>
              <a:t>まで</a:t>
            </a:r>
            <a:endParaRPr lang="en-US" altLang="ja-JP" dirty="0"/>
          </a:p>
          <a:p>
            <a:pPr marL="742950" lvl="1" indent="-285750">
              <a:spcBef>
                <a:spcPts val="600"/>
              </a:spcBef>
              <a:buFont typeface="Arial" panose="020B0604020202020204" pitchFamily="34" charset="0"/>
              <a:buChar char="•"/>
            </a:pPr>
            <a:r>
              <a:rPr lang="ja-JP" altLang="en-US" sz="1400" dirty="0"/>
              <a:t>通常営業日は月～金曜日（土日祝日と弊社指定休日は除く）</a:t>
            </a:r>
            <a:endParaRPr lang="en-US" altLang="ja-JP" sz="1400" dirty="0"/>
          </a:p>
          <a:p>
            <a:pPr marL="742950" lvl="1" indent="-285750">
              <a:spcBef>
                <a:spcPts val="600"/>
              </a:spcBef>
              <a:buFont typeface="Arial" panose="020B0604020202020204" pitchFamily="34" charset="0"/>
              <a:buChar char="•"/>
            </a:pPr>
            <a:r>
              <a:rPr lang="ja-JP" altLang="en-US" sz="1400" dirty="0"/>
              <a:t>運送会社</a:t>
            </a:r>
            <a:r>
              <a:rPr lang="ja-JP" altLang="en-US" sz="1400" dirty="0" smtClean="0"/>
              <a:t>情報は車両到着までに更新をお願いいたします</a:t>
            </a:r>
            <a:endParaRPr kumimoji="1" lang="ja-JP" altLang="en-US" dirty="0"/>
          </a:p>
        </p:txBody>
      </p:sp>
      <p:sp>
        <p:nvSpPr>
          <p:cNvPr id="16" name="テキスト ボックス 15">
            <a:extLst>
              <a:ext uri="{FF2B5EF4-FFF2-40B4-BE49-F238E27FC236}">
                <a16:creationId xmlns:a16="http://schemas.microsoft.com/office/drawing/2014/main" id="{7F23DFCA-949B-928F-79D8-2CFF7474CE5F}"/>
              </a:ext>
            </a:extLst>
          </p:cNvPr>
          <p:cNvSpPr txBox="1"/>
          <p:nvPr/>
        </p:nvSpPr>
        <p:spPr>
          <a:xfrm>
            <a:off x="3605349" y="2419256"/>
            <a:ext cx="6444346" cy="434200"/>
          </a:xfrm>
          <a:prstGeom prst="rect">
            <a:avLst/>
          </a:prstGeom>
          <a:noFill/>
        </p:spPr>
        <p:txBody>
          <a:bodyPr wrap="square" rtlCol="0">
            <a:noAutofit/>
          </a:bodyPr>
          <a:lstStyle/>
          <a:p>
            <a:pPr marL="285750" indent="-285750">
              <a:spcBef>
                <a:spcPts val="600"/>
              </a:spcBef>
              <a:buFont typeface="Arial" panose="020B0604020202020204" pitchFamily="34" charset="0"/>
              <a:buChar char="•"/>
            </a:pPr>
            <a:r>
              <a:rPr lang="ja-JP" altLang="en-US" dirty="0"/>
              <a:t>入出庫日の</a:t>
            </a:r>
            <a:r>
              <a:rPr lang="en-US" altLang="ja-JP" b="1" dirty="0">
                <a:solidFill>
                  <a:srgbClr val="FF0000"/>
                </a:solidFill>
              </a:rPr>
              <a:t>1</a:t>
            </a:r>
            <a:r>
              <a:rPr lang="ja-JP" altLang="en-US" b="1" dirty="0">
                <a:solidFill>
                  <a:srgbClr val="FF0000"/>
                </a:solidFill>
              </a:rPr>
              <a:t>営業日前の</a:t>
            </a:r>
            <a:r>
              <a:rPr lang="en-US" altLang="ja-JP" b="1" dirty="0">
                <a:solidFill>
                  <a:srgbClr val="FF0000"/>
                </a:solidFill>
              </a:rPr>
              <a:t>17</a:t>
            </a:r>
            <a:r>
              <a:rPr lang="ja-JP" altLang="en-US" b="1" dirty="0">
                <a:solidFill>
                  <a:srgbClr val="FF0000"/>
                </a:solidFill>
              </a:rPr>
              <a:t>時</a:t>
            </a:r>
            <a:r>
              <a:rPr lang="ja-JP" altLang="en-US" dirty="0" smtClean="0"/>
              <a:t>までとなります</a:t>
            </a:r>
            <a:endParaRPr lang="en-US" altLang="ja-JP" dirty="0"/>
          </a:p>
        </p:txBody>
      </p:sp>
      <p:sp>
        <p:nvSpPr>
          <p:cNvPr id="17" name="テキスト ボックス 16">
            <a:extLst>
              <a:ext uri="{FF2B5EF4-FFF2-40B4-BE49-F238E27FC236}">
                <a16:creationId xmlns:a16="http://schemas.microsoft.com/office/drawing/2014/main" id="{D0C90338-58C0-9BD8-6CE4-84C9ABCCDE2A}"/>
              </a:ext>
            </a:extLst>
          </p:cNvPr>
          <p:cNvSpPr txBox="1"/>
          <p:nvPr/>
        </p:nvSpPr>
        <p:spPr>
          <a:xfrm>
            <a:off x="3605349" y="3315115"/>
            <a:ext cx="6444346" cy="779401"/>
          </a:xfrm>
          <a:prstGeom prst="rect">
            <a:avLst/>
          </a:prstGeom>
          <a:noFill/>
        </p:spPr>
        <p:txBody>
          <a:bodyPr wrap="square" rtlCol="0">
            <a:noAutofit/>
          </a:bodyPr>
          <a:lstStyle/>
          <a:p>
            <a:pPr marL="285750" indent="-285750" algn="l">
              <a:lnSpc>
                <a:spcPct val="100000"/>
              </a:lnSpc>
              <a:spcBef>
                <a:spcPts val="600"/>
              </a:spcBef>
              <a:buFont typeface="Arial" panose="020B0604020202020204" pitchFamily="34" charset="0"/>
              <a:buChar char="•"/>
            </a:pPr>
            <a:r>
              <a:rPr lang="ja-JP" altLang="en-US" dirty="0"/>
              <a:t>予約確定前：いつでも取り消し</a:t>
            </a:r>
            <a:r>
              <a:rPr lang="ja-JP" altLang="en-US" dirty="0" smtClean="0"/>
              <a:t>可能となります</a:t>
            </a:r>
            <a:endParaRPr lang="en-US" altLang="ja-JP" dirty="0"/>
          </a:p>
          <a:p>
            <a:pPr marL="285750" indent="-285750" algn="l">
              <a:lnSpc>
                <a:spcPct val="100000"/>
              </a:lnSpc>
              <a:spcBef>
                <a:spcPts val="600"/>
              </a:spcBef>
              <a:buFont typeface="Arial" panose="020B0604020202020204" pitchFamily="34" charset="0"/>
              <a:buChar char="•"/>
            </a:pPr>
            <a:r>
              <a:rPr kumimoji="1" lang="ja-JP" altLang="en-US" dirty="0"/>
              <a:t>予約確定後</a:t>
            </a:r>
            <a:r>
              <a:rPr kumimoji="1" lang="ja-JP" altLang="en-US" dirty="0" smtClean="0"/>
              <a:t>：拠点にご連絡ください。拠点側</a:t>
            </a:r>
            <a:r>
              <a:rPr kumimoji="1" lang="ja-JP" altLang="en-US" dirty="0"/>
              <a:t>で</a:t>
            </a:r>
            <a:r>
              <a:rPr kumimoji="1" lang="ja-JP" altLang="en-US" dirty="0" smtClean="0"/>
              <a:t>削除</a:t>
            </a:r>
            <a:r>
              <a:rPr lang="ja-JP" altLang="en-US" dirty="0" smtClean="0"/>
              <a:t>いたします</a:t>
            </a:r>
            <a:endParaRPr lang="en-US" altLang="ja-JP" dirty="0"/>
          </a:p>
        </p:txBody>
      </p:sp>
      <p:sp>
        <p:nvSpPr>
          <p:cNvPr id="18" name="テキスト ボックス 17">
            <a:extLst>
              <a:ext uri="{FF2B5EF4-FFF2-40B4-BE49-F238E27FC236}">
                <a16:creationId xmlns:a16="http://schemas.microsoft.com/office/drawing/2014/main" id="{C4C15CD0-5E64-F362-7F13-A5E034224B6F}"/>
              </a:ext>
            </a:extLst>
          </p:cNvPr>
          <p:cNvSpPr txBox="1"/>
          <p:nvPr/>
        </p:nvSpPr>
        <p:spPr>
          <a:xfrm>
            <a:off x="3599702" y="4250569"/>
            <a:ext cx="6772207" cy="1069320"/>
          </a:xfrm>
          <a:prstGeom prst="rect">
            <a:avLst/>
          </a:prstGeom>
          <a:noFill/>
        </p:spPr>
        <p:txBody>
          <a:bodyPr wrap="square" rtlCol="0">
            <a:noAutofit/>
          </a:bodyPr>
          <a:lstStyle/>
          <a:p>
            <a:pPr marL="285750" indent="-285750">
              <a:spcBef>
                <a:spcPts val="600"/>
              </a:spcBef>
              <a:buFont typeface="Arial" panose="020B0604020202020204" pitchFamily="34" charset="0"/>
              <a:buChar char="•"/>
            </a:pPr>
            <a:r>
              <a:rPr lang="ja-JP" altLang="en-US" dirty="0"/>
              <a:t>予約</a:t>
            </a:r>
            <a:r>
              <a:rPr lang="en-US" altLang="ja-JP" dirty="0"/>
              <a:t>1</a:t>
            </a:r>
            <a:r>
              <a:rPr lang="ja-JP" altLang="en-US" dirty="0"/>
              <a:t>件につき</a:t>
            </a:r>
            <a:r>
              <a:rPr lang="ja-JP" altLang="en-US" dirty="0" smtClean="0"/>
              <a:t>、引取</a:t>
            </a:r>
            <a:r>
              <a:rPr lang="ja-JP" altLang="en-US" dirty="0"/>
              <a:t>り</a:t>
            </a:r>
            <a:r>
              <a:rPr lang="ja-JP" altLang="en-US" dirty="0" smtClean="0"/>
              <a:t>は</a:t>
            </a:r>
            <a:r>
              <a:rPr lang="en-US" altLang="ja-JP" dirty="0"/>
              <a:t>5B/L</a:t>
            </a:r>
            <a:r>
              <a:rPr lang="ja-JP" altLang="en-US" dirty="0" err="1" smtClean="0"/>
              <a:t>、</a:t>
            </a:r>
            <a:r>
              <a:rPr lang="ja-JP" altLang="en-US" dirty="0"/>
              <a:t>納品</a:t>
            </a:r>
            <a:r>
              <a:rPr lang="ja-JP" altLang="en-US" dirty="0" smtClean="0"/>
              <a:t>は</a:t>
            </a:r>
            <a:r>
              <a:rPr lang="en-US" altLang="ja-JP" dirty="0"/>
              <a:t>5</a:t>
            </a:r>
            <a:r>
              <a:rPr lang="ja-JP" altLang="en-US" dirty="0"/>
              <a:t>ブッキングまでしか</a:t>
            </a:r>
            <a:endParaRPr lang="en-US" altLang="ja-JP" dirty="0"/>
          </a:p>
          <a:p>
            <a:pPr>
              <a:spcBef>
                <a:spcPts val="600"/>
              </a:spcBef>
            </a:pPr>
            <a:r>
              <a:rPr lang="ja-JP" altLang="en-US" dirty="0"/>
              <a:t>　　登録出来ません。　</a:t>
            </a:r>
            <a:endParaRPr lang="en-US" altLang="ja-JP" dirty="0"/>
          </a:p>
          <a:p>
            <a:pPr>
              <a:spcBef>
                <a:spcPts val="600"/>
              </a:spcBef>
            </a:pPr>
            <a:r>
              <a:rPr lang="ja-JP" altLang="en-US" dirty="0"/>
              <a:t>　　それ以上の予約をする場合は連絡事項欄に</a:t>
            </a:r>
            <a:r>
              <a:rPr lang="ja-JP" altLang="en-US" dirty="0" smtClean="0"/>
              <a:t>入力をお願い致します</a:t>
            </a:r>
            <a:endParaRPr lang="en-US" altLang="ja-JP" dirty="0"/>
          </a:p>
        </p:txBody>
      </p:sp>
      <p:sp>
        <p:nvSpPr>
          <p:cNvPr id="19" name="テキスト ボックス 18">
            <a:extLst>
              <a:ext uri="{FF2B5EF4-FFF2-40B4-BE49-F238E27FC236}">
                <a16:creationId xmlns:a16="http://schemas.microsoft.com/office/drawing/2014/main" id="{D8C1559F-0772-D22B-1CC0-D110CC009DD9}"/>
              </a:ext>
            </a:extLst>
          </p:cNvPr>
          <p:cNvSpPr txBox="1"/>
          <p:nvPr/>
        </p:nvSpPr>
        <p:spPr>
          <a:xfrm>
            <a:off x="3599703" y="5500584"/>
            <a:ext cx="6444346" cy="794061"/>
          </a:xfrm>
          <a:prstGeom prst="rect">
            <a:avLst/>
          </a:prstGeom>
          <a:noFill/>
        </p:spPr>
        <p:txBody>
          <a:bodyPr wrap="square" rtlCol="0">
            <a:noAutofit/>
          </a:bodyPr>
          <a:lstStyle/>
          <a:p>
            <a:pPr marL="285750" indent="-285750" algn="l">
              <a:lnSpc>
                <a:spcPct val="100000"/>
              </a:lnSpc>
              <a:spcBef>
                <a:spcPts val="600"/>
              </a:spcBef>
              <a:buFont typeface="Arial" panose="020B0604020202020204" pitchFamily="34" charset="0"/>
              <a:buChar char="•"/>
            </a:pPr>
            <a:r>
              <a:rPr kumimoji="1" lang="ja-JP" altLang="en-US" sz="1800" dirty="0" smtClean="0">
                <a:solidFill>
                  <a:schemeClr val="tx1"/>
                </a:solidFill>
                <a:latin typeface="Meiryo UI" panose="020B0604030504040204" pitchFamily="50" charset="-128"/>
                <a:ea typeface="Meiryo UI" panose="020B0604030504040204" pitchFamily="50" charset="-128"/>
              </a:rPr>
              <a:t>入場受付・</a:t>
            </a:r>
            <a:r>
              <a:rPr kumimoji="1" lang="ja-JP" altLang="en-US" sz="1800" dirty="0">
                <a:solidFill>
                  <a:schemeClr val="tx1"/>
                </a:solidFill>
                <a:latin typeface="Meiryo UI" panose="020B0604030504040204" pitchFamily="50" charset="-128"/>
                <a:ea typeface="Meiryo UI" panose="020B0604030504040204" pitchFamily="50" charset="-128"/>
              </a:rPr>
              <a:t>呼出に</a:t>
            </a:r>
            <a:r>
              <a:rPr kumimoji="1" lang="ja-JP" altLang="en-US" sz="1800" dirty="0" smtClean="0">
                <a:solidFill>
                  <a:schemeClr val="tx1"/>
                </a:solidFill>
                <a:latin typeface="Meiryo UI" panose="020B0604030504040204" pitchFamily="50" charset="-128"/>
                <a:ea typeface="Meiryo UI" panose="020B0604030504040204" pitchFamily="50" charset="-128"/>
              </a:rPr>
              <a:t>ドライバー様の</a:t>
            </a:r>
            <a:r>
              <a:rPr lang="ja-JP" altLang="en-US" dirty="0">
                <a:latin typeface="Meiryo UI" panose="020B0604030504040204" pitchFamily="50" charset="-128"/>
                <a:ea typeface="Meiryo UI" panose="020B0604030504040204" pitchFamily="50" charset="-128"/>
              </a:rPr>
              <a:t>携帯</a:t>
            </a:r>
            <a:r>
              <a:rPr kumimoji="1" lang="ja-JP" altLang="en-US" sz="1800" dirty="0">
                <a:solidFill>
                  <a:schemeClr val="tx1"/>
                </a:solidFill>
                <a:latin typeface="Meiryo UI" panose="020B0604030504040204" pitchFamily="50" charset="-128"/>
                <a:ea typeface="Meiryo UI" panose="020B0604030504040204" pitchFamily="50" charset="-128"/>
              </a:rPr>
              <a:t>番号を</a:t>
            </a:r>
            <a:r>
              <a:rPr kumimoji="1" lang="ja-JP" altLang="en-US" sz="1800" dirty="0" smtClean="0">
                <a:solidFill>
                  <a:schemeClr val="tx1"/>
                </a:solidFill>
                <a:latin typeface="Meiryo UI" panose="020B0604030504040204" pitchFamily="50" charset="-128"/>
                <a:ea typeface="Meiryo UI" panose="020B0604030504040204" pitchFamily="50" charset="-128"/>
              </a:rPr>
              <a:t>使用いたします</a:t>
            </a:r>
            <a:endParaRPr kumimoji="1" lang="en-US" altLang="ja-JP" sz="1800" dirty="0">
              <a:solidFill>
                <a:schemeClr val="tx1"/>
              </a:solidFill>
              <a:latin typeface="Meiryo UI" panose="020B0604030504040204" pitchFamily="50" charset="-128"/>
              <a:ea typeface="Meiryo UI" panose="020B0604030504040204" pitchFamily="50" charset="-128"/>
            </a:endParaRPr>
          </a:p>
          <a:p>
            <a:pPr marL="285750" indent="-285750" algn="l">
              <a:lnSpc>
                <a:spcPct val="100000"/>
              </a:lnSpc>
              <a:spcBef>
                <a:spcPts val="600"/>
              </a:spcBef>
              <a:buFont typeface="Arial" panose="020B0604020202020204" pitchFamily="34" charset="0"/>
              <a:buChar char="•"/>
            </a:pPr>
            <a:r>
              <a:rPr lang="ja-JP" altLang="en-US" u="sng" dirty="0">
                <a:latin typeface="Meiryo UI" panose="020B0604030504040204" pitchFamily="50" charset="-128"/>
                <a:ea typeface="Meiryo UI" panose="020B0604030504040204" pitchFamily="50" charset="-128"/>
              </a:rPr>
              <a:t>入力間違いのないよう</a:t>
            </a:r>
            <a:r>
              <a:rPr lang="ja-JP" altLang="en-US" dirty="0" smtClean="0">
                <a:latin typeface="Meiryo UI" panose="020B0604030504040204" pitchFamily="50" charset="-128"/>
                <a:ea typeface="Meiryo UI" panose="020B0604030504040204" pitchFamily="50" charset="-128"/>
              </a:rPr>
              <a:t>にご注意ください</a:t>
            </a:r>
            <a:endParaRPr kumimoji="1" lang="en-US" altLang="ja-JP" sz="1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4894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D8402D-526C-57FC-1630-671623D0C210}"/>
              </a:ext>
            </a:extLst>
          </p:cNvPr>
          <p:cNvSpPr>
            <a:spLocks noGrp="1"/>
          </p:cNvSpPr>
          <p:nvPr>
            <p:ph type="title"/>
          </p:nvPr>
        </p:nvSpPr>
        <p:spPr/>
        <p:txBody>
          <a:bodyPr/>
          <a:lstStyle/>
          <a:p>
            <a:r>
              <a:rPr lang="en-US" altLang="ja-JP" dirty="0"/>
              <a:t>MOVO</a:t>
            </a:r>
            <a:r>
              <a:rPr lang="ja-JP" altLang="en-US" dirty="0"/>
              <a:t>運用ルール②　出庫</a:t>
            </a:r>
            <a:r>
              <a:rPr kumimoji="1" lang="ja-JP" altLang="en-US" dirty="0"/>
              <a:t>予約について</a:t>
            </a:r>
          </a:p>
        </p:txBody>
      </p:sp>
      <p:sp>
        <p:nvSpPr>
          <p:cNvPr id="4" name="コンテンツ プレースホルダー 4">
            <a:extLst>
              <a:ext uri="{FF2B5EF4-FFF2-40B4-BE49-F238E27FC236}">
                <a16:creationId xmlns:a16="http://schemas.microsoft.com/office/drawing/2014/main" id="{603B83E2-A98F-3679-3709-5A34A9E02E7F}"/>
              </a:ext>
            </a:extLst>
          </p:cNvPr>
          <p:cNvSpPr txBox="1">
            <a:spLocks/>
          </p:cNvSpPr>
          <p:nvPr/>
        </p:nvSpPr>
        <p:spPr>
          <a:xfrm>
            <a:off x="509902" y="721995"/>
            <a:ext cx="11069480" cy="5660697"/>
          </a:xfrm>
          <a:prstGeom prst="rect">
            <a:avLst/>
          </a:prstGeom>
        </p:spPr>
        <p:txBody>
          <a:bodyPr vert="horz" lIns="90000" tIns="45720" rIns="91440" bIns="45720" rtlCol="0" anchor="t">
            <a:noAutofit/>
          </a:bodyPr>
          <a:lstStyle>
            <a:lvl1pPr marL="0" indent="0" algn="l" defTabSz="914400" rtl="0" eaLnBrk="1" latinLnBrk="0" hangingPunct="1">
              <a:lnSpc>
                <a:spcPct val="120000"/>
              </a:lnSpc>
              <a:spcBef>
                <a:spcPts val="0"/>
              </a:spcBef>
              <a:buFont typeface="Arial" panose="020B0604020202020204" pitchFamily="34" charset="0"/>
              <a:buNone/>
              <a:defRPr kumimoji="1" sz="1800" b="1" i="0" kern="1200">
                <a:solidFill>
                  <a:schemeClr val="tx1"/>
                </a:solidFill>
                <a:latin typeface="+mn-ea"/>
                <a:ea typeface="+mn-ea"/>
                <a:cs typeface="+mn-cs"/>
              </a:defRPr>
            </a:lvl1pPr>
            <a:lvl2pPr marL="685800" indent="-228600" algn="l" defTabSz="914400" rtl="0" eaLnBrk="1" latinLnBrk="0" hangingPunct="1">
              <a:lnSpc>
                <a:spcPct val="100000"/>
              </a:lnSpc>
              <a:spcBef>
                <a:spcPts val="600"/>
              </a:spcBef>
              <a:buFont typeface="Meiryo UI" panose="020B0604030504040204" pitchFamily="50" charset="-128"/>
              <a:buChar char="‒"/>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Meiryo UI" panose="020B0604030504040204" pitchFamily="50" charset="-128"/>
              <a:buChar char="‒"/>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・原則　出庫の予約は</a:t>
            </a:r>
            <a:r>
              <a:rPr lang="ja-JP" altLang="en-US" sz="2000" dirty="0" smtClean="0"/>
              <a:t>全てお受け致します。</a:t>
            </a:r>
            <a:endParaRPr lang="en-US" altLang="ja-JP" sz="2600" b="0" dirty="0"/>
          </a:p>
          <a:p>
            <a:r>
              <a:rPr lang="ja-JP" altLang="en-US" b="0" dirty="0"/>
              <a:t>※出庫日当日の</a:t>
            </a:r>
            <a:r>
              <a:rPr lang="ja-JP" altLang="en-US" b="0" dirty="0" smtClean="0"/>
              <a:t>予約対応は受け付けておりませんので、必ず</a:t>
            </a:r>
            <a:r>
              <a:rPr lang="en-US" altLang="ja-JP" b="0" dirty="0"/>
              <a:t>1</a:t>
            </a:r>
            <a:r>
              <a:rPr lang="ja-JP" altLang="en-US" b="0" dirty="0"/>
              <a:t>営業日前の</a:t>
            </a:r>
            <a:r>
              <a:rPr lang="en-US" altLang="ja-JP" b="0" dirty="0"/>
              <a:t>16</a:t>
            </a:r>
            <a:r>
              <a:rPr lang="ja-JP" altLang="en-US" b="0" dirty="0"/>
              <a:t>時まで</a:t>
            </a:r>
            <a:r>
              <a:rPr lang="ja-JP" altLang="en-US" b="0" dirty="0" smtClean="0"/>
              <a:t>にご予約をお願い致します。</a:t>
            </a:r>
            <a:endParaRPr lang="en-US" altLang="ja-JP" sz="2000" dirty="0"/>
          </a:p>
          <a:p>
            <a:r>
              <a:rPr lang="ja-JP" altLang="en-US" sz="2000" dirty="0"/>
              <a:t>・予約時間の空きがない場合</a:t>
            </a:r>
            <a:endParaRPr lang="en-US" altLang="ja-JP" sz="2000" dirty="0"/>
          </a:p>
          <a:p>
            <a:r>
              <a:rPr lang="ja-JP" altLang="en-US" b="0" dirty="0"/>
              <a:t>　</a:t>
            </a:r>
            <a:r>
              <a:rPr lang="ja-JP" altLang="en-US" b="0" dirty="0" smtClean="0"/>
              <a:t>時間枠に空き</a:t>
            </a:r>
            <a:r>
              <a:rPr lang="ja-JP" altLang="en-US" b="0" dirty="0"/>
              <a:t>がない場合でも</a:t>
            </a:r>
            <a:r>
              <a:rPr lang="ja-JP" altLang="en-US" b="0" dirty="0" smtClean="0"/>
              <a:t>、リクエスト予約が可能となりますので、</a:t>
            </a:r>
            <a:r>
              <a:rPr lang="ja-JP" altLang="en-US" dirty="0" smtClean="0">
                <a:solidFill>
                  <a:srgbClr val="FF0000"/>
                </a:solidFill>
              </a:rPr>
              <a:t>希望日に必ずご予約をお願い致します。</a:t>
            </a:r>
            <a:endParaRPr lang="en-US" altLang="ja-JP" dirty="0" smtClean="0">
              <a:solidFill>
                <a:srgbClr val="FF0000"/>
              </a:solidFill>
            </a:endParaRPr>
          </a:p>
          <a:p>
            <a:r>
              <a:rPr lang="ja-JP" altLang="en-US" b="0" dirty="0"/>
              <a:t>　希望日の前日</a:t>
            </a:r>
            <a:r>
              <a:rPr lang="en-US" altLang="ja-JP" b="0" dirty="0"/>
              <a:t>17</a:t>
            </a:r>
            <a:r>
              <a:rPr lang="ja-JP" altLang="en-US" b="0" dirty="0"/>
              <a:t>時までに予約確定メールを</a:t>
            </a:r>
            <a:r>
              <a:rPr lang="ja-JP" altLang="en-US" b="0" dirty="0" smtClean="0"/>
              <a:t>送付いたします。</a:t>
            </a:r>
            <a:endParaRPr lang="en-US" altLang="ja-JP" b="0" dirty="0" smtClean="0"/>
          </a:p>
          <a:p>
            <a:r>
              <a:rPr lang="ja-JP" altLang="en-US" b="0" dirty="0"/>
              <a:t>　</a:t>
            </a:r>
            <a:r>
              <a:rPr lang="ja-JP" altLang="en-US" b="0" dirty="0" smtClean="0"/>
              <a:t>ただし、リクエスト予約に対する予約確定メールは、システム上メール内</a:t>
            </a:r>
            <a:r>
              <a:rPr lang="ja-JP" altLang="en-US" b="0" dirty="0"/>
              <a:t>に予約時間の記載</a:t>
            </a:r>
            <a:r>
              <a:rPr lang="ja-JP" altLang="en-US" b="0" dirty="0" smtClean="0"/>
              <a:t>がございま</a:t>
            </a:r>
            <a:r>
              <a:rPr lang="ja-JP" altLang="en-US" b="0" dirty="0"/>
              <a:t>す</a:t>
            </a:r>
            <a:r>
              <a:rPr lang="ja-JP" altLang="en-US" b="0" dirty="0" smtClean="0"/>
              <a:t>が、</a:t>
            </a:r>
            <a:endParaRPr lang="en-US" altLang="ja-JP" b="0" dirty="0" smtClean="0"/>
          </a:p>
          <a:p>
            <a:r>
              <a:rPr lang="ja-JP" altLang="en-US" b="0" dirty="0">
                <a:solidFill>
                  <a:srgbClr val="FF0000"/>
                </a:solidFill>
              </a:rPr>
              <a:t>　</a:t>
            </a:r>
            <a:r>
              <a:rPr lang="ja-JP" altLang="en-US" dirty="0" smtClean="0">
                <a:solidFill>
                  <a:srgbClr val="FF0000"/>
                </a:solidFill>
              </a:rPr>
              <a:t>希望</a:t>
            </a:r>
            <a:r>
              <a:rPr lang="ja-JP" altLang="en-US" dirty="0">
                <a:solidFill>
                  <a:srgbClr val="FF0000"/>
                </a:solidFill>
              </a:rPr>
              <a:t>日の時間指定なしで予約となり、</a:t>
            </a:r>
            <a:r>
              <a:rPr lang="ja-JP" altLang="en-US" b="0" dirty="0"/>
              <a:t>到着順での荷役となります。</a:t>
            </a:r>
            <a:endParaRPr lang="en-US" altLang="ja-JP" b="0" dirty="0"/>
          </a:p>
          <a:p>
            <a:r>
              <a:rPr lang="ja-JP" altLang="en-US" b="0" dirty="0"/>
              <a:t>　</a:t>
            </a:r>
            <a:endParaRPr lang="en-US" altLang="ja-JP" b="0" dirty="0" smtClean="0"/>
          </a:p>
          <a:p>
            <a:r>
              <a:rPr lang="ja-JP" altLang="en-US" b="0" dirty="0"/>
              <a:t>　</a:t>
            </a:r>
            <a:r>
              <a:rPr lang="ja-JP" altLang="en-US" b="0" dirty="0" smtClean="0"/>
              <a:t>登録方法につきましては、時間</a:t>
            </a:r>
            <a:r>
              <a:rPr lang="ja-JP" altLang="en-US" b="0" dirty="0"/>
              <a:t>枠内が　‘　</a:t>
            </a:r>
            <a:r>
              <a:rPr lang="en-US" altLang="ja-JP" b="0" dirty="0"/>
              <a:t>X</a:t>
            </a:r>
            <a:r>
              <a:rPr lang="ja-JP" altLang="en-US" b="0" dirty="0"/>
              <a:t>　’　表示のまま、リクエスト予約としてご登録ください。</a:t>
            </a:r>
            <a:endParaRPr lang="en-US" altLang="ja-JP" sz="2000" dirty="0"/>
          </a:p>
          <a:p>
            <a:r>
              <a:rPr lang="ja-JP" altLang="en-US" b="0" dirty="0" smtClean="0"/>
              <a:t>　＊</a:t>
            </a:r>
            <a:r>
              <a:rPr lang="ja-JP" altLang="ja-JP" b="0" dirty="0" smtClean="0"/>
              <a:t>リクエスト</a:t>
            </a:r>
            <a:r>
              <a:rPr lang="ja-JP" altLang="ja-JP" b="0" dirty="0"/>
              <a:t>予約の場合は予約時間での</a:t>
            </a:r>
            <a:r>
              <a:rPr lang="ja-JP" altLang="ja-JP" b="0" dirty="0" smtClean="0"/>
              <a:t>貨物引き渡し</a:t>
            </a:r>
            <a:r>
              <a:rPr lang="ja-JP" altLang="ja-JP" b="0" dirty="0"/>
              <a:t>を確定するものではありませんので</a:t>
            </a:r>
            <a:r>
              <a:rPr lang="ja-JP" altLang="ja-JP" b="0" dirty="0" smtClean="0"/>
              <a:t>、</a:t>
            </a:r>
            <a:r>
              <a:rPr lang="ja-JP" altLang="en-US" b="0" dirty="0" smtClean="0"/>
              <a:t>ご了承ください。</a:t>
            </a:r>
            <a:endParaRPr lang="ja-JP" altLang="ja-JP" b="0" dirty="0"/>
          </a:p>
        </p:txBody>
      </p:sp>
      <p:pic>
        <p:nvPicPr>
          <p:cNvPr id="5" name="図 4"/>
          <p:cNvPicPr>
            <a:picLocks noChangeAspect="1"/>
          </p:cNvPicPr>
          <p:nvPr/>
        </p:nvPicPr>
        <p:blipFill rotWithShape="1">
          <a:blip r:embed="rId2"/>
          <a:srcRect r="44987" b="78380"/>
          <a:stretch/>
        </p:blipFill>
        <p:spPr>
          <a:xfrm>
            <a:off x="376369" y="4210050"/>
            <a:ext cx="10192571" cy="2172642"/>
          </a:xfrm>
          <a:prstGeom prst="rect">
            <a:avLst/>
          </a:prstGeom>
        </p:spPr>
      </p:pic>
    </p:spTree>
    <p:extLst>
      <p:ext uri="{BB962C8B-B14F-4D97-AF65-F5344CB8AC3E}">
        <p14:creationId xmlns:p14="http://schemas.microsoft.com/office/powerpoint/2010/main" val="1459927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D8402D-526C-57FC-1630-671623D0C210}"/>
              </a:ext>
            </a:extLst>
          </p:cNvPr>
          <p:cNvSpPr>
            <a:spLocks noGrp="1"/>
          </p:cNvSpPr>
          <p:nvPr>
            <p:ph type="title"/>
          </p:nvPr>
        </p:nvSpPr>
        <p:spPr/>
        <p:txBody>
          <a:bodyPr/>
          <a:lstStyle/>
          <a:p>
            <a:r>
              <a:rPr lang="en-US" altLang="ja-JP" dirty="0"/>
              <a:t>MOVO</a:t>
            </a:r>
            <a:r>
              <a:rPr lang="ja-JP" altLang="en-US" dirty="0"/>
              <a:t>運用ルール③　必要書類について　</a:t>
            </a:r>
            <a:endParaRPr kumimoji="1" lang="ja-JP" altLang="en-US" dirty="0"/>
          </a:p>
        </p:txBody>
      </p:sp>
      <p:sp>
        <p:nvSpPr>
          <p:cNvPr id="4" name="コンテンツ プレースホルダー 4">
            <a:extLst>
              <a:ext uri="{FF2B5EF4-FFF2-40B4-BE49-F238E27FC236}">
                <a16:creationId xmlns:a16="http://schemas.microsoft.com/office/drawing/2014/main" id="{603B83E2-A98F-3679-3709-5A34A9E02E7F}"/>
              </a:ext>
            </a:extLst>
          </p:cNvPr>
          <p:cNvSpPr txBox="1">
            <a:spLocks/>
          </p:cNvSpPr>
          <p:nvPr/>
        </p:nvSpPr>
        <p:spPr>
          <a:xfrm>
            <a:off x="509902" y="721995"/>
            <a:ext cx="11069480" cy="5660697"/>
          </a:xfrm>
          <a:prstGeom prst="rect">
            <a:avLst/>
          </a:prstGeom>
        </p:spPr>
        <p:txBody>
          <a:bodyPr vert="horz" lIns="90000" tIns="45720" rIns="91440" bIns="45720" rtlCol="0" anchor="t">
            <a:noAutofit/>
          </a:bodyPr>
          <a:lstStyle>
            <a:lvl1pPr marL="0" indent="0" algn="l" defTabSz="914400" rtl="0" eaLnBrk="1" latinLnBrk="0" hangingPunct="1">
              <a:lnSpc>
                <a:spcPct val="120000"/>
              </a:lnSpc>
              <a:spcBef>
                <a:spcPts val="0"/>
              </a:spcBef>
              <a:buFont typeface="Arial" panose="020B0604020202020204" pitchFamily="34" charset="0"/>
              <a:buNone/>
              <a:defRPr kumimoji="1" sz="1800" b="1" i="0" kern="1200">
                <a:solidFill>
                  <a:schemeClr val="tx1"/>
                </a:solidFill>
                <a:latin typeface="+mn-ea"/>
                <a:ea typeface="+mn-ea"/>
                <a:cs typeface="+mn-cs"/>
              </a:defRPr>
            </a:lvl1pPr>
            <a:lvl2pPr marL="685800" indent="-228600" algn="l" defTabSz="914400" rtl="0" eaLnBrk="1" latinLnBrk="0" hangingPunct="1">
              <a:lnSpc>
                <a:spcPct val="100000"/>
              </a:lnSpc>
              <a:spcBef>
                <a:spcPts val="600"/>
              </a:spcBef>
              <a:buFont typeface="Meiryo UI" panose="020B0604030504040204" pitchFamily="50" charset="-128"/>
              <a:buChar char="‒"/>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Meiryo UI" panose="020B0604030504040204" pitchFamily="50" charset="-128"/>
              <a:buChar char="‒"/>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輸出入貨物を取り扱う為</a:t>
            </a:r>
            <a:r>
              <a:rPr lang="ja-JP" altLang="en-US" sz="2000" dirty="0" smtClean="0"/>
              <a:t>、受付時に必要な書類となります。</a:t>
            </a:r>
            <a:endParaRPr lang="en-US" altLang="ja-JP" sz="2000" dirty="0" smtClean="0"/>
          </a:p>
          <a:p>
            <a:r>
              <a:rPr lang="ja-JP" altLang="en-US" sz="2000" dirty="0" smtClean="0"/>
              <a:t>必ずドライバー様に</a:t>
            </a:r>
            <a:r>
              <a:rPr lang="ja-JP" altLang="en-US" sz="2000" dirty="0"/>
              <a:t>必要書類</a:t>
            </a:r>
            <a:r>
              <a:rPr lang="ja-JP" altLang="en-US" sz="2000" dirty="0" smtClean="0"/>
              <a:t>を渡して頂き、予約日当日に受付担当者へご提示ください。</a:t>
            </a:r>
            <a:endParaRPr lang="en-US" altLang="ja-JP" sz="2000" dirty="0"/>
          </a:p>
          <a:p>
            <a:endParaRPr lang="en-US" altLang="ja-JP" sz="2000" dirty="0"/>
          </a:p>
          <a:p>
            <a:r>
              <a:rPr lang="ja-JP" altLang="en-US" sz="2000" dirty="0"/>
              <a:t>・納品</a:t>
            </a:r>
            <a:endParaRPr lang="en-US" altLang="ja-JP" sz="2000" dirty="0"/>
          </a:p>
          <a:p>
            <a:r>
              <a:rPr lang="ja-JP" altLang="en-US" sz="2000" dirty="0"/>
              <a:t>　</a:t>
            </a:r>
            <a:r>
              <a:rPr lang="ja-JP" altLang="en-US" sz="2000" b="0" dirty="0"/>
              <a:t>ケースマーク、ブッキング№、仕向け地、</a:t>
            </a:r>
            <a:endParaRPr lang="en-US" altLang="ja-JP" sz="2000" b="0" dirty="0"/>
          </a:p>
          <a:p>
            <a:r>
              <a:rPr lang="ja-JP" altLang="en-US" sz="2000" b="0" dirty="0"/>
              <a:t>　外貨の場合は輸出の許可書が</a:t>
            </a:r>
            <a:r>
              <a:rPr lang="ja-JP" altLang="en-US" sz="2000" b="0" dirty="0" smtClean="0"/>
              <a:t>必須となります</a:t>
            </a:r>
            <a:r>
              <a:rPr lang="ja-JP" altLang="en-US" sz="2000" b="0" dirty="0"/>
              <a:t>。</a:t>
            </a:r>
            <a:endParaRPr lang="en-US" altLang="ja-JP" sz="2000" b="0" dirty="0"/>
          </a:p>
          <a:p>
            <a:endParaRPr lang="en-US" altLang="ja-JP" sz="2000" b="0" dirty="0"/>
          </a:p>
          <a:p>
            <a:r>
              <a:rPr lang="ja-JP" altLang="en-US" sz="2000" dirty="0"/>
              <a:t>・引取</a:t>
            </a:r>
            <a:endParaRPr lang="en-US" altLang="ja-JP" sz="2000" dirty="0"/>
          </a:p>
          <a:p>
            <a:r>
              <a:rPr lang="ja-JP" altLang="en-US" sz="2000" b="0" dirty="0"/>
              <a:t>　</a:t>
            </a:r>
            <a:r>
              <a:rPr lang="ja-JP" altLang="en-US" sz="2000" b="0" dirty="0" smtClean="0"/>
              <a:t>許可書</a:t>
            </a:r>
            <a:r>
              <a:rPr lang="ja-JP" altLang="en-US" sz="2000" b="0" dirty="0"/>
              <a:t>、</a:t>
            </a:r>
            <a:r>
              <a:rPr lang="en-US" altLang="ja-JP" sz="2000" b="0" dirty="0" smtClean="0"/>
              <a:t>D/O</a:t>
            </a:r>
            <a:r>
              <a:rPr lang="ja-JP" altLang="en-US" sz="2000" b="0" dirty="0" smtClean="0"/>
              <a:t>が必須となります。</a:t>
            </a:r>
            <a:endParaRPr lang="en-US" altLang="ja-JP" sz="2000" dirty="0"/>
          </a:p>
          <a:p>
            <a:r>
              <a:rPr lang="ja-JP" altLang="en-US" sz="2000" b="0" dirty="0"/>
              <a:t>書類が確認出来ない場合、受付が出来ない可能性</a:t>
            </a:r>
            <a:r>
              <a:rPr lang="ja-JP" altLang="en-US" sz="2000" b="0" dirty="0" smtClean="0"/>
              <a:t>がございま</a:t>
            </a:r>
            <a:r>
              <a:rPr lang="ja-JP" altLang="en-US" sz="2000" b="0" dirty="0"/>
              <a:t>す</a:t>
            </a:r>
            <a:r>
              <a:rPr lang="ja-JP" altLang="en-US" sz="2000" b="0" dirty="0" smtClean="0"/>
              <a:t>。</a:t>
            </a:r>
            <a:endParaRPr lang="en-US" altLang="ja-JP" sz="2000" b="0" dirty="0" smtClean="0"/>
          </a:p>
          <a:p>
            <a:endParaRPr lang="en-US" altLang="ja-JP" sz="2000" b="0" dirty="0"/>
          </a:p>
          <a:p>
            <a:r>
              <a:rPr lang="ja-JP" altLang="en-US" sz="2000" dirty="0" smtClean="0"/>
              <a:t>・ご協力依頼事項</a:t>
            </a:r>
            <a:endParaRPr lang="en-US" altLang="ja-JP" sz="2000" dirty="0" smtClean="0"/>
          </a:p>
          <a:p>
            <a:r>
              <a:rPr lang="ja-JP" altLang="ja-JP" sz="2000" b="0" dirty="0"/>
              <a:t>ドライバー様</a:t>
            </a:r>
            <a:r>
              <a:rPr lang="ja-JP" altLang="ja-JP" sz="2000" b="0" dirty="0" smtClean="0"/>
              <a:t>に</a:t>
            </a:r>
            <a:r>
              <a:rPr lang="ja-JP" altLang="en-US" sz="2000" b="0" dirty="0" smtClean="0"/>
              <a:t>ご</a:t>
            </a:r>
            <a:r>
              <a:rPr lang="ja-JP" altLang="ja-JP" sz="2000" b="0" dirty="0" smtClean="0"/>
              <a:t>持参</a:t>
            </a:r>
            <a:r>
              <a:rPr lang="ja-JP" altLang="ja-JP" sz="2000" b="0" dirty="0"/>
              <a:t>いただくことには変わりありませんが、</a:t>
            </a:r>
            <a:r>
              <a:rPr lang="ja-JP" altLang="ja-JP" sz="2000" b="0" dirty="0" smtClean="0"/>
              <a:t>これら</a:t>
            </a:r>
            <a:r>
              <a:rPr lang="ja-JP" altLang="ja-JP" sz="2000" b="0" dirty="0"/>
              <a:t>の書類は予約時に事前登録が</a:t>
            </a:r>
            <a:r>
              <a:rPr lang="ja-JP" altLang="ja-JP" sz="2000" b="0" dirty="0" smtClean="0"/>
              <a:t>可能</a:t>
            </a:r>
            <a:r>
              <a:rPr lang="ja-JP" altLang="en-US" sz="2000" b="0" dirty="0" smtClean="0"/>
              <a:t>となります。</a:t>
            </a:r>
            <a:endParaRPr lang="en-US" altLang="ja-JP" sz="2000" b="0" dirty="0" smtClean="0"/>
          </a:p>
          <a:p>
            <a:r>
              <a:rPr lang="ja-JP" altLang="ja-JP" sz="2000" b="0" dirty="0" smtClean="0"/>
              <a:t>弊社側</a:t>
            </a:r>
            <a:r>
              <a:rPr lang="ja-JP" altLang="ja-JP" sz="2000" b="0" dirty="0"/>
              <a:t>で事前に書類確認を行うことにより、受付時の書類確認作業</a:t>
            </a:r>
            <a:r>
              <a:rPr lang="ja-JP" altLang="ja-JP" sz="2000" b="0" dirty="0" smtClean="0"/>
              <a:t>削減</a:t>
            </a:r>
            <a:r>
              <a:rPr lang="ja-JP" altLang="en-US" sz="2000" b="0" dirty="0" smtClean="0"/>
              <a:t>＝ドライバー様の待機削減に</a:t>
            </a:r>
            <a:endParaRPr lang="en-US" altLang="ja-JP" sz="2000" b="0" dirty="0" smtClean="0"/>
          </a:p>
          <a:p>
            <a:r>
              <a:rPr lang="ja-JP" altLang="ja-JP" sz="2000" b="0" dirty="0" smtClean="0"/>
              <a:t>つながります</a:t>
            </a:r>
            <a:r>
              <a:rPr lang="ja-JP" altLang="ja-JP" sz="2000" b="0" dirty="0"/>
              <a:t>ので</a:t>
            </a:r>
            <a:r>
              <a:rPr lang="ja-JP" altLang="ja-JP" sz="2000" b="0" dirty="0" smtClean="0"/>
              <a:t>、ご協力</a:t>
            </a:r>
            <a:r>
              <a:rPr lang="ja-JP" altLang="ja-JP" sz="2000" b="0" dirty="0"/>
              <a:t>いただけますと幸いです。</a:t>
            </a:r>
          </a:p>
          <a:p>
            <a:endParaRPr lang="ja-JP" altLang="ja-JP" sz="2000" dirty="0" smtClean="0"/>
          </a:p>
          <a:p>
            <a:endParaRPr lang="en-US" altLang="ja-JP" sz="2000" b="0" dirty="0" smtClean="0"/>
          </a:p>
          <a:p>
            <a:endParaRPr lang="en-US" altLang="ja-JP" sz="2000" b="0" dirty="0"/>
          </a:p>
          <a:p>
            <a:endParaRPr lang="en-US" altLang="ja-JP" sz="2000" b="0" dirty="0"/>
          </a:p>
        </p:txBody>
      </p:sp>
    </p:spTree>
    <p:extLst>
      <p:ext uri="{BB962C8B-B14F-4D97-AF65-F5344CB8AC3E}">
        <p14:creationId xmlns:p14="http://schemas.microsoft.com/office/powerpoint/2010/main" val="1907366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D8402D-526C-57FC-1630-671623D0C210}"/>
              </a:ext>
            </a:extLst>
          </p:cNvPr>
          <p:cNvSpPr>
            <a:spLocks noGrp="1"/>
          </p:cNvSpPr>
          <p:nvPr>
            <p:ph type="title"/>
          </p:nvPr>
        </p:nvSpPr>
        <p:spPr/>
        <p:txBody>
          <a:bodyPr/>
          <a:lstStyle/>
          <a:p>
            <a:r>
              <a:rPr kumimoji="1" lang="ja-JP" altLang="en-US" sz="1600" b="0" dirty="0"/>
              <a:t>導入スケジュール</a:t>
            </a:r>
            <a:endParaRPr kumimoji="1" lang="ja-JP" altLang="en-US" dirty="0"/>
          </a:p>
        </p:txBody>
      </p:sp>
      <p:sp>
        <p:nvSpPr>
          <p:cNvPr id="4" name="コンテンツ プレースホルダー 4">
            <a:extLst>
              <a:ext uri="{FF2B5EF4-FFF2-40B4-BE49-F238E27FC236}">
                <a16:creationId xmlns:a16="http://schemas.microsoft.com/office/drawing/2014/main" id="{603B83E2-A98F-3679-3709-5A34A9E02E7F}"/>
              </a:ext>
            </a:extLst>
          </p:cNvPr>
          <p:cNvSpPr txBox="1">
            <a:spLocks/>
          </p:cNvSpPr>
          <p:nvPr/>
        </p:nvSpPr>
        <p:spPr>
          <a:xfrm>
            <a:off x="509902" y="721995"/>
            <a:ext cx="11069480" cy="5660697"/>
          </a:xfrm>
          <a:prstGeom prst="rect">
            <a:avLst/>
          </a:prstGeom>
        </p:spPr>
        <p:txBody>
          <a:bodyPr vert="horz" lIns="90000" tIns="45720" rIns="91440" bIns="45720" rtlCol="0" anchor="t">
            <a:noAutofit/>
          </a:bodyPr>
          <a:lstStyle>
            <a:lvl1pPr marL="0" indent="0" algn="l" defTabSz="914400" rtl="0" eaLnBrk="1" latinLnBrk="0" hangingPunct="1">
              <a:lnSpc>
                <a:spcPct val="120000"/>
              </a:lnSpc>
              <a:spcBef>
                <a:spcPts val="0"/>
              </a:spcBef>
              <a:buFont typeface="Arial" panose="020B0604020202020204" pitchFamily="34" charset="0"/>
              <a:buNone/>
              <a:defRPr kumimoji="1" sz="1800" b="1" i="0" kern="1200">
                <a:solidFill>
                  <a:schemeClr val="tx1"/>
                </a:solidFill>
                <a:latin typeface="+mn-ea"/>
                <a:ea typeface="+mn-ea"/>
                <a:cs typeface="+mn-cs"/>
              </a:defRPr>
            </a:lvl1pPr>
            <a:lvl2pPr marL="685800" indent="-228600" algn="l" defTabSz="914400" rtl="0" eaLnBrk="1" latinLnBrk="0" hangingPunct="1">
              <a:lnSpc>
                <a:spcPct val="100000"/>
              </a:lnSpc>
              <a:spcBef>
                <a:spcPts val="600"/>
              </a:spcBef>
              <a:buFont typeface="Meiryo UI" panose="020B0604030504040204" pitchFamily="50" charset="-128"/>
              <a:buChar char="‒"/>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Meiryo UI" panose="020B0604030504040204" pitchFamily="50" charset="-128"/>
              <a:buChar char="‒"/>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000" dirty="0"/>
              <a:t>1.</a:t>
            </a:r>
            <a:r>
              <a:rPr lang="ja-JP" altLang="en-US" sz="2000" dirty="0"/>
              <a:t>予約をするための拠点コード登録申請</a:t>
            </a:r>
            <a:endParaRPr lang="en-US" altLang="ja-JP" sz="2000" dirty="0"/>
          </a:p>
          <a:p>
            <a:pPr marL="285750" indent="-285750">
              <a:buFont typeface="Arial" panose="020B0604020202020204" pitchFamily="34" charset="0"/>
              <a:buChar char="•"/>
            </a:pPr>
            <a:r>
              <a:rPr lang="en-US" altLang="ja-JP" b="0" dirty="0"/>
              <a:t>2024</a:t>
            </a:r>
            <a:r>
              <a:rPr lang="ja-JP" altLang="en-US" b="0" dirty="0"/>
              <a:t>年</a:t>
            </a:r>
            <a:r>
              <a:rPr lang="en-US" altLang="ja-JP" b="0" dirty="0"/>
              <a:t>9</a:t>
            </a:r>
            <a:r>
              <a:rPr lang="ja-JP" altLang="en-US" b="0" dirty="0"/>
              <a:t>月</a:t>
            </a:r>
            <a:r>
              <a:rPr lang="en-US" altLang="ja-JP" b="0" dirty="0"/>
              <a:t>25</a:t>
            </a:r>
            <a:r>
              <a:rPr lang="ja-JP" altLang="en-US" b="0" dirty="0"/>
              <a:t>日（水曜日）までにご申請をお願い致します。</a:t>
            </a:r>
            <a:endParaRPr lang="en-US" altLang="ja-JP" sz="2600" b="0" dirty="0"/>
          </a:p>
          <a:p>
            <a:r>
              <a:rPr lang="ja-JP" altLang="en-US" b="0" dirty="0"/>
              <a:t>※</a:t>
            </a:r>
            <a:r>
              <a:rPr lang="ja-JP" altLang="en-US" b="0" dirty="0">
                <a:solidFill>
                  <a:srgbClr val="FF0000"/>
                </a:solidFill>
              </a:rPr>
              <a:t>締め切り後も拠点コード登録申請は可能ですが、運用開始に間に合わない場合</a:t>
            </a:r>
            <a:r>
              <a:rPr lang="ja-JP" altLang="en-US" b="0" dirty="0"/>
              <a:t>がございますのでご注意ください。</a:t>
            </a:r>
          </a:p>
          <a:p>
            <a:endParaRPr lang="en-US" altLang="ja-JP" sz="2000" dirty="0"/>
          </a:p>
          <a:p>
            <a:r>
              <a:rPr lang="en-US" altLang="ja-JP" sz="2000" dirty="0"/>
              <a:t>2. </a:t>
            </a:r>
            <a:r>
              <a:rPr lang="ja-JP" altLang="en-US" sz="2000" dirty="0"/>
              <a:t>予約納品開始</a:t>
            </a:r>
            <a:endParaRPr lang="en-US" altLang="ja-JP" sz="2000" dirty="0"/>
          </a:p>
          <a:p>
            <a:pPr marL="285750" indent="-285750">
              <a:buFont typeface="Arial" panose="020B0604020202020204" pitchFamily="34" charset="0"/>
              <a:buChar char="•"/>
            </a:pPr>
            <a:r>
              <a:rPr lang="en-US" altLang="ja-JP" b="0" dirty="0"/>
              <a:t>2024</a:t>
            </a:r>
            <a:r>
              <a:rPr lang="ja-JP" altLang="en-US" b="0" dirty="0"/>
              <a:t>年</a:t>
            </a:r>
            <a:r>
              <a:rPr lang="en-US" altLang="ja-JP" b="0" dirty="0"/>
              <a:t>10</a:t>
            </a:r>
            <a:r>
              <a:rPr lang="ja-JP" altLang="en-US" b="0" dirty="0"/>
              <a:t>月</a:t>
            </a:r>
            <a:r>
              <a:rPr lang="en-US" altLang="ja-JP" b="0" dirty="0"/>
              <a:t>1</a:t>
            </a:r>
            <a:r>
              <a:rPr lang="ja-JP" altLang="en-US" b="0" dirty="0"/>
              <a:t>日（火曜日）以降は</a:t>
            </a:r>
            <a:r>
              <a:rPr lang="ja-JP" altLang="en-US" dirty="0">
                <a:solidFill>
                  <a:schemeClr val="tx2"/>
                </a:solidFill>
              </a:rPr>
              <a:t>原則予約優先</a:t>
            </a:r>
            <a:r>
              <a:rPr lang="ja-JP" altLang="en-US" b="0" dirty="0"/>
              <a:t>へ完全移行致します。</a:t>
            </a:r>
            <a:endParaRPr lang="en-US" altLang="ja-JP" b="0" dirty="0"/>
          </a:p>
          <a:p>
            <a:pPr marL="285750" indent="-285750">
              <a:buFont typeface="Arial" panose="020B0604020202020204" pitchFamily="34" charset="0"/>
              <a:buChar char="•"/>
            </a:pPr>
            <a:r>
              <a:rPr lang="en-US" altLang="ja-JP" b="0" dirty="0"/>
              <a:t>10</a:t>
            </a:r>
            <a:r>
              <a:rPr lang="ja-JP" altLang="en-US" b="0" dirty="0"/>
              <a:t>月</a:t>
            </a:r>
            <a:r>
              <a:rPr lang="en-US" altLang="ja-JP" b="0" dirty="0"/>
              <a:t>1</a:t>
            </a:r>
            <a:r>
              <a:rPr lang="ja-JP" altLang="en-US" b="0" dirty="0"/>
              <a:t>日（火曜日）入出庫分の予約は、</a:t>
            </a:r>
            <a:r>
              <a:rPr lang="en-US" altLang="ja-JP" b="0" dirty="0"/>
              <a:t>9</a:t>
            </a:r>
            <a:r>
              <a:rPr lang="ja-JP" altLang="en-US" b="0" dirty="0"/>
              <a:t>月</a:t>
            </a:r>
            <a:r>
              <a:rPr lang="en-US" altLang="ja-JP" b="0" dirty="0" smtClean="0"/>
              <a:t>24</a:t>
            </a:r>
            <a:r>
              <a:rPr lang="ja-JP" altLang="en-US" b="0" dirty="0" smtClean="0"/>
              <a:t>日</a:t>
            </a:r>
            <a:r>
              <a:rPr lang="ja-JP" altLang="en-US" b="0" dirty="0"/>
              <a:t>（火曜日）</a:t>
            </a:r>
            <a:r>
              <a:rPr lang="en-US" altLang="ja-JP" b="0" dirty="0"/>
              <a:t>9</a:t>
            </a:r>
            <a:r>
              <a:rPr lang="ja-JP" altLang="en-US" b="0" dirty="0"/>
              <a:t>時～</a:t>
            </a:r>
            <a:r>
              <a:rPr lang="en-US" altLang="ja-JP" b="0" dirty="0"/>
              <a:t>9</a:t>
            </a:r>
            <a:r>
              <a:rPr lang="ja-JP" altLang="en-US" b="0" dirty="0"/>
              <a:t>月</a:t>
            </a:r>
            <a:r>
              <a:rPr lang="en-US" altLang="ja-JP" b="0" dirty="0"/>
              <a:t>30</a:t>
            </a:r>
            <a:r>
              <a:rPr lang="ja-JP" altLang="en-US" b="0" dirty="0"/>
              <a:t>日（月曜日）</a:t>
            </a:r>
            <a:r>
              <a:rPr lang="en-US" altLang="ja-JP" b="0" dirty="0"/>
              <a:t>16</a:t>
            </a:r>
            <a:r>
              <a:rPr lang="ja-JP" altLang="en-US" b="0" dirty="0"/>
              <a:t>時までに予約</a:t>
            </a:r>
            <a:r>
              <a:rPr lang="ja-JP" altLang="en-US" b="0" dirty="0" smtClean="0"/>
              <a:t>を</a:t>
            </a:r>
            <a:endParaRPr lang="en-US" altLang="ja-JP" b="0" dirty="0" smtClean="0"/>
          </a:p>
          <a:p>
            <a:r>
              <a:rPr lang="ja-JP" altLang="en-US" b="0" dirty="0"/>
              <a:t>　</a:t>
            </a:r>
            <a:r>
              <a:rPr lang="ja-JP" altLang="en-US" b="0" dirty="0" smtClean="0"/>
              <a:t>　作成</a:t>
            </a:r>
            <a:r>
              <a:rPr lang="ja-JP" altLang="en-US" b="0" dirty="0"/>
              <a:t>頂きますようお願い致します。</a:t>
            </a:r>
            <a:endParaRPr lang="en-US" altLang="ja-JP" b="0" dirty="0"/>
          </a:p>
          <a:p>
            <a:endParaRPr lang="en-US" altLang="ja-JP" sz="2000" dirty="0"/>
          </a:p>
        </p:txBody>
      </p:sp>
    </p:spTree>
    <p:extLst>
      <p:ext uri="{BB962C8B-B14F-4D97-AF65-F5344CB8AC3E}">
        <p14:creationId xmlns:p14="http://schemas.microsoft.com/office/powerpoint/2010/main" val="851237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D1DF2BFE-EBC4-7741-13E2-E4D1F15ABB35}"/>
              </a:ext>
            </a:extLst>
          </p:cNvPr>
          <p:cNvSpPr>
            <a:spLocks noGrp="1"/>
          </p:cNvSpPr>
          <p:nvPr>
            <p:ph type="body" sz="quarter" idx="10"/>
          </p:nvPr>
        </p:nvSpPr>
        <p:spPr>
          <a:xfrm>
            <a:off x="2079235" y="2991952"/>
            <a:ext cx="8475553" cy="874097"/>
          </a:xfrm>
        </p:spPr>
        <p:txBody>
          <a:bodyPr>
            <a:normAutofit/>
          </a:bodyPr>
          <a:lstStyle/>
          <a:p>
            <a:r>
              <a:rPr kumimoji="1" lang="en-US" altLang="ja-JP" dirty="0"/>
              <a:t>4</a:t>
            </a:r>
            <a:r>
              <a:rPr kumimoji="1" lang="ja-JP" altLang="en-US" dirty="0"/>
              <a:t>．予約をするための拠点コード登録</a:t>
            </a:r>
          </a:p>
        </p:txBody>
      </p:sp>
    </p:spTree>
    <p:extLst>
      <p:ext uri="{BB962C8B-B14F-4D97-AF65-F5344CB8AC3E}">
        <p14:creationId xmlns:p14="http://schemas.microsoft.com/office/powerpoint/2010/main" val="2880179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94635A-F933-1B9C-6238-B6E836EC7304}"/>
              </a:ext>
            </a:extLst>
          </p:cNvPr>
          <p:cNvSpPr>
            <a:spLocks noGrp="1"/>
          </p:cNvSpPr>
          <p:nvPr>
            <p:ph type="title"/>
          </p:nvPr>
        </p:nvSpPr>
        <p:spPr/>
        <p:txBody>
          <a:bodyPr/>
          <a:lstStyle/>
          <a:p>
            <a:r>
              <a:rPr kumimoji="1" lang="ja-JP" altLang="en-US" sz="1600" b="0" dirty="0">
                <a:latin typeface="Meiryo UI"/>
                <a:ea typeface="Meiryo UI"/>
              </a:rPr>
              <a:t>拠点コード登録申請のお願い</a:t>
            </a:r>
            <a:endParaRPr kumimoji="1" lang="ja-JP" altLang="en-US" dirty="0"/>
          </a:p>
        </p:txBody>
      </p:sp>
      <p:sp>
        <p:nvSpPr>
          <p:cNvPr id="9" name="テキスト ボックス 8">
            <a:extLst>
              <a:ext uri="{FF2B5EF4-FFF2-40B4-BE49-F238E27FC236}">
                <a16:creationId xmlns:a16="http://schemas.microsoft.com/office/drawing/2014/main" id="{88827BFB-265D-5B98-5854-C655C89A8193}"/>
              </a:ext>
            </a:extLst>
          </p:cNvPr>
          <p:cNvSpPr txBox="1"/>
          <p:nvPr/>
        </p:nvSpPr>
        <p:spPr>
          <a:xfrm>
            <a:off x="2368731" y="1968780"/>
            <a:ext cx="8926286" cy="1592744"/>
          </a:xfrm>
          <a:prstGeom prst="rect">
            <a:avLst/>
          </a:prstGeom>
          <a:noFill/>
        </p:spPr>
        <p:txBody>
          <a:bodyPr wrap="square">
            <a:spAutoFit/>
          </a:bodyPr>
          <a:lstStyle/>
          <a:p>
            <a:pPr>
              <a:spcBef>
                <a:spcPts val="300"/>
              </a:spcBef>
            </a:pPr>
            <a:r>
              <a:rPr lang="ja-JP" altLang="en-US" sz="2400" b="1" dirty="0"/>
              <a:t>拠点コード登録の申請は、「実配車ご担当者様」からお願いいたします</a:t>
            </a:r>
            <a:endParaRPr lang="en-US" altLang="ja-JP" sz="2400" b="1" dirty="0"/>
          </a:p>
          <a:p>
            <a:pPr>
              <a:spcBef>
                <a:spcPts val="300"/>
              </a:spcBef>
            </a:pP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配車情報などの入力は配車担当者様でないと困難なケースが多いため</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a:spcBef>
                <a:spcPts val="300"/>
              </a:spcBef>
            </a:pP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実配車担当が委託先運送業者や協力会社の場合、委託先の配車担当者</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様に本資料をご転送いただき、各ご担当より申請いただくようお願い申し上げます</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a:spcBef>
                <a:spcPts val="300"/>
              </a:spcBef>
            </a:pPr>
            <a:r>
              <a:rPr lang="ja-JP" altLang="ja-JP" sz="1600" dirty="0">
                <a:solidFill>
                  <a:schemeClr val="tx2"/>
                </a:solidFill>
                <a:latin typeface="Meiryo UI"/>
                <a:ea typeface="Meiryo UI"/>
              </a:rPr>
              <a:t>※ドライバーの携帯から予約を行う場合</a:t>
            </a:r>
            <a:r>
              <a:rPr lang="ja-JP" altLang="en-US" sz="1600" dirty="0">
                <a:solidFill>
                  <a:schemeClr val="tx2"/>
                </a:solidFill>
                <a:latin typeface="Meiryo UI"/>
                <a:ea typeface="Meiryo UI"/>
              </a:rPr>
              <a:t>、申請は</a:t>
            </a:r>
            <a:r>
              <a:rPr lang="ja-JP" altLang="ja-JP" sz="1600" dirty="0">
                <a:solidFill>
                  <a:schemeClr val="tx2"/>
                </a:solidFill>
                <a:latin typeface="Meiryo UI"/>
                <a:ea typeface="Meiryo UI"/>
              </a:rPr>
              <a:t>不要</a:t>
            </a:r>
            <a:r>
              <a:rPr lang="ja-JP" altLang="en-US" sz="1600" dirty="0">
                <a:solidFill>
                  <a:schemeClr val="tx2"/>
                </a:solidFill>
                <a:latin typeface="Meiryo UI"/>
                <a:ea typeface="Meiryo UI"/>
              </a:rPr>
              <a:t>です</a:t>
            </a:r>
            <a:endParaRPr lang="ja-JP" altLang="ja-JP" sz="1600" dirty="0">
              <a:solidFill>
                <a:schemeClr val="tx2"/>
              </a:solidFill>
              <a:latin typeface="Meiryo UI"/>
              <a:ea typeface="Meiryo UI"/>
            </a:endParaRPr>
          </a:p>
        </p:txBody>
      </p:sp>
      <p:sp>
        <p:nvSpPr>
          <p:cNvPr id="13" name="テキスト ボックス 12">
            <a:extLst>
              <a:ext uri="{FF2B5EF4-FFF2-40B4-BE49-F238E27FC236}">
                <a16:creationId xmlns:a16="http://schemas.microsoft.com/office/drawing/2014/main" id="{AB28C646-F2B8-6BDF-482C-FBA3E7A02DA8}"/>
              </a:ext>
            </a:extLst>
          </p:cNvPr>
          <p:cNvSpPr txBox="1"/>
          <p:nvPr/>
        </p:nvSpPr>
        <p:spPr>
          <a:xfrm>
            <a:off x="2368730" y="4178653"/>
            <a:ext cx="8926285" cy="461665"/>
          </a:xfrm>
          <a:prstGeom prst="rect">
            <a:avLst/>
          </a:prstGeom>
          <a:noFill/>
        </p:spPr>
        <p:txBody>
          <a:bodyPr wrap="square">
            <a:spAutoFit/>
          </a:bodyPr>
          <a:lstStyle/>
          <a:p>
            <a:r>
              <a:rPr lang="ja-JP" altLang="en-US" sz="2400" b="1" dirty="0"/>
              <a:t>事業所ごとに</a:t>
            </a:r>
            <a:r>
              <a:rPr lang="en-US" altLang="ja-JP" sz="2400" b="1" dirty="0"/>
              <a:t>1</a:t>
            </a:r>
            <a:r>
              <a:rPr lang="ja-JP" altLang="en-US" sz="2400" b="1" dirty="0"/>
              <a:t>名がご申請ください</a:t>
            </a:r>
            <a:endParaRPr lang="en-US" altLang="ja-JP" sz="2400" b="1" dirty="0"/>
          </a:p>
        </p:txBody>
      </p:sp>
      <p:sp>
        <p:nvSpPr>
          <p:cNvPr id="18" name="楕円 17">
            <a:extLst>
              <a:ext uri="{FF2B5EF4-FFF2-40B4-BE49-F238E27FC236}">
                <a16:creationId xmlns:a16="http://schemas.microsoft.com/office/drawing/2014/main" id="{58E7505A-9CE1-47A7-B267-305C3C69EE35}"/>
              </a:ext>
            </a:extLst>
          </p:cNvPr>
          <p:cNvSpPr/>
          <p:nvPr/>
        </p:nvSpPr>
        <p:spPr>
          <a:xfrm>
            <a:off x="1045030" y="2168484"/>
            <a:ext cx="1001484" cy="97935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sz="2400" b="1" dirty="0">
                <a:solidFill>
                  <a:schemeClr val="tx1"/>
                </a:solidFill>
              </a:rPr>
              <a:t>1</a:t>
            </a:r>
            <a:endParaRPr kumimoji="1" lang="ja-JP" altLang="en-US" sz="2400" b="1" dirty="0">
              <a:solidFill>
                <a:schemeClr val="tx1"/>
              </a:solidFill>
            </a:endParaRPr>
          </a:p>
        </p:txBody>
      </p:sp>
      <p:sp>
        <p:nvSpPr>
          <p:cNvPr id="20" name="楕円 19">
            <a:extLst>
              <a:ext uri="{FF2B5EF4-FFF2-40B4-BE49-F238E27FC236}">
                <a16:creationId xmlns:a16="http://schemas.microsoft.com/office/drawing/2014/main" id="{DFBA5EB8-0487-2EB6-2A6C-67B49B0D9D73}"/>
              </a:ext>
            </a:extLst>
          </p:cNvPr>
          <p:cNvSpPr/>
          <p:nvPr/>
        </p:nvSpPr>
        <p:spPr>
          <a:xfrm>
            <a:off x="1045030" y="3914239"/>
            <a:ext cx="1001484" cy="97935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altLang="ja-JP" sz="2400" b="1" dirty="0">
                <a:solidFill>
                  <a:schemeClr val="tx1"/>
                </a:solidFill>
              </a:rPr>
              <a:t>2</a:t>
            </a:r>
            <a:endParaRPr kumimoji="1" lang="ja-JP" altLang="en-US" sz="2400" b="1" dirty="0">
              <a:solidFill>
                <a:schemeClr val="tx1"/>
              </a:solidFill>
            </a:endParaRPr>
          </a:p>
        </p:txBody>
      </p:sp>
    </p:spTree>
    <p:extLst>
      <p:ext uri="{BB962C8B-B14F-4D97-AF65-F5344CB8AC3E}">
        <p14:creationId xmlns:p14="http://schemas.microsoft.com/office/powerpoint/2010/main" val="2921751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DCB183-2EA5-A405-42FC-E0A74734D1BA}"/>
              </a:ext>
            </a:extLst>
          </p:cNvPr>
          <p:cNvSpPr>
            <a:spLocks noGrp="1"/>
          </p:cNvSpPr>
          <p:nvPr>
            <p:ph type="title"/>
          </p:nvPr>
        </p:nvSpPr>
        <p:spPr/>
        <p:txBody>
          <a:bodyPr/>
          <a:lstStyle/>
          <a:p>
            <a:r>
              <a:rPr kumimoji="1" lang="ja-JP" altLang="en-US" dirty="0"/>
              <a:t>予約をするための拠点コード登録方法</a:t>
            </a:r>
          </a:p>
        </p:txBody>
      </p:sp>
      <p:sp>
        <p:nvSpPr>
          <p:cNvPr id="3" name="テキスト プレースホルダー 2">
            <a:extLst>
              <a:ext uri="{FF2B5EF4-FFF2-40B4-BE49-F238E27FC236}">
                <a16:creationId xmlns:a16="http://schemas.microsoft.com/office/drawing/2014/main" id="{D53A19A1-DEF8-9F65-E6CC-2EC6019FBCC9}"/>
              </a:ext>
            </a:extLst>
          </p:cNvPr>
          <p:cNvSpPr>
            <a:spLocks noGrp="1"/>
          </p:cNvSpPr>
          <p:nvPr>
            <p:ph type="body" sz="quarter" idx="10"/>
          </p:nvPr>
        </p:nvSpPr>
        <p:spPr/>
        <p:txBody>
          <a:bodyPr vert="horz" lIns="0" tIns="45720" rIns="91440" bIns="45720" rtlCol="0" anchor="t">
            <a:noAutofit/>
          </a:bodyPr>
          <a:lstStyle/>
          <a:p>
            <a:r>
              <a:rPr lang="en-US" altLang="ja-JP" dirty="0" err="1"/>
              <a:t>MOVO予約</a:t>
            </a:r>
            <a:r>
              <a:rPr lang="ja-JP" altLang="en-US"/>
              <a:t>アカウントの有無によって、登録フローが異なります。事業所でMOVO予約アカウントを持っているか、ご確認ください</a:t>
            </a:r>
            <a:endParaRPr lang="ja-JP"/>
          </a:p>
        </p:txBody>
      </p:sp>
      <p:sp>
        <p:nvSpPr>
          <p:cNvPr id="7" name="四角形: 角を丸くする 6">
            <a:extLst>
              <a:ext uri="{FF2B5EF4-FFF2-40B4-BE49-F238E27FC236}">
                <a16:creationId xmlns:a16="http://schemas.microsoft.com/office/drawing/2014/main" id="{0837303F-16EA-0490-889E-91CF4F592A58}"/>
              </a:ext>
            </a:extLst>
          </p:cNvPr>
          <p:cNvSpPr/>
          <p:nvPr/>
        </p:nvSpPr>
        <p:spPr>
          <a:xfrm>
            <a:off x="2446903" y="2176869"/>
            <a:ext cx="6948000" cy="99817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Bef>
                <a:spcPts val="600"/>
              </a:spcBef>
            </a:pPr>
            <a:r>
              <a:rPr lang="en-US" altLang="ja-JP" sz="2400" b="1" dirty="0">
                <a:solidFill>
                  <a:schemeClr val="tx1"/>
                </a:solidFill>
              </a:rPr>
              <a:t>MOVO</a:t>
            </a:r>
            <a:r>
              <a:rPr kumimoji="1" lang="ja-JP" altLang="en-US" sz="2400" b="1" dirty="0">
                <a:solidFill>
                  <a:schemeClr val="tx1"/>
                </a:solidFill>
              </a:rPr>
              <a:t>予約アカウント</a:t>
            </a:r>
            <a:r>
              <a:rPr lang="ja-JP" altLang="en-US" sz="2400" b="1" dirty="0">
                <a:solidFill>
                  <a:schemeClr val="tx1"/>
                </a:solidFill>
              </a:rPr>
              <a:t>をお持ちでない</a:t>
            </a:r>
            <a:r>
              <a:rPr kumimoji="1" lang="ja-JP" altLang="en-US" sz="2400" b="1" dirty="0">
                <a:solidFill>
                  <a:schemeClr val="tx1"/>
                </a:solidFill>
              </a:rPr>
              <a:t>事業所</a:t>
            </a:r>
            <a:endParaRPr lang="ja-JP" altLang="en-US" dirty="0">
              <a:solidFill>
                <a:schemeClr val="tx1"/>
              </a:solidFill>
            </a:endParaRPr>
          </a:p>
        </p:txBody>
      </p:sp>
      <p:sp>
        <p:nvSpPr>
          <p:cNvPr id="8" name="四角形: 角を丸くする 7">
            <a:extLst>
              <a:ext uri="{FF2B5EF4-FFF2-40B4-BE49-F238E27FC236}">
                <a16:creationId xmlns:a16="http://schemas.microsoft.com/office/drawing/2014/main" id="{DBB228CE-4F8E-54C3-A89F-C81CF6E6D8DF}"/>
              </a:ext>
            </a:extLst>
          </p:cNvPr>
          <p:cNvSpPr/>
          <p:nvPr/>
        </p:nvSpPr>
        <p:spPr>
          <a:xfrm>
            <a:off x="2442458" y="3402873"/>
            <a:ext cx="6948000" cy="99817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sz="2400" b="1" dirty="0">
                <a:solidFill>
                  <a:schemeClr val="tx1"/>
                </a:solidFill>
              </a:rPr>
              <a:t>MOVO</a:t>
            </a:r>
            <a:r>
              <a:rPr kumimoji="1" lang="ja-JP" altLang="en-US" sz="2400" b="1" dirty="0">
                <a:solidFill>
                  <a:schemeClr val="tx1"/>
                </a:solidFill>
              </a:rPr>
              <a:t>予約アカウントを</a:t>
            </a:r>
            <a:r>
              <a:rPr lang="ja-JP" altLang="en-US" sz="2400" b="1" dirty="0">
                <a:solidFill>
                  <a:schemeClr val="tx1"/>
                </a:solidFill>
              </a:rPr>
              <a:t>お持ちの</a:t>
            </a:r>
            <a:r>
              <a:rPr kumimoji="1" lang="ja-JP" altLang="en-US" sz="2400" b="1" dirty="0">
                <a:solidFill>
                  <a:schemeClr val="tx1"/>
                </a:solidFill>
              </a:rPr>
              <a:t>事業所</a:t>
            </a:r>
          </a:p>
        </p:txBody>
      </p:sp>
    </p:spTree>
    <p:extLst>
      <p:ext uri="{BB962C8B-B14F-4D97-AF65-F5344CB8AC3E}">
        <p14:creationId xmlns:p14="http://schemas.microsoft.com/office/powerpoint/2010/main" val="4221005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2D3DFA62-F242-25DB-4660-4D03A84A2FF5}"/>
              </a:ext>
            </a:extLst>
          </p:cNvPr>
          <p:cNvSpPr>
            <a:spLocks noGrp="1"/>
          </p:cNvSpPr>
          <p:nvPr>
            <p:ph type="body" sz="quarter" idx="10"/>
          </p:nvPr>
        </p:nvSpPr>
        <p:spPr>
          <a:xfrm>
            <a:off x="509902" y="1264910"/>
            <a:ext cx="11177668" cy="533410"/>
          </a:xfrm>
        </p:spPr>
        <p:txBody>
          <a:bodyPr/>
          <a:lstStyle/>
          <a:p>
            <a:r>
              <a:rPr kumimoji="1" lang="ja-JP" altLang="en-US" b="0" dirty="0"/>
              <a:t>申請フォーム（</a:t>
            </a:r>
            <a:r>
              <a:rPr lang="en-US" altLang="ja-JP" b="0" dirty="0">
                <a:effectLst/>
                <a:hlinkClick r:id="rId2"/>
              </a:rPr>
              <a:t>https://dock.movo.co.jp/arranger_registration</a:t>
            </a:r>
            <a:r>
              <a:rPr kumimoji="1" lang="ja-JP" altLang="en-US" b="0" dirty="0"/>
              <a:t>）から申請をお願いします。</a:t>
            </a:r>
            <a:endParaRPr kumimoji="1" lang="en-US" altLang="ja-JP" b="0" dirty="0"/>
          </a:p>
          <a:p>
            <a:r>
              <a:rPr kumimoji="1" lang="ja-JP" altLang="en-US" b="0" dirty="0"/>
              <a:t>ホームページ（</a:t>
            </a:r>
            <a:r>
              <a:rPr kumimoji="1" lang="en-US" altLang="ja-JP" b="0" dirty="0"/>
              <a:t>HP</a:t>
            </a:r>
            <a:r>
              <a:rPr kumimoji="1" lang="ja-JP" altLang="en-US" b="0" dirty="0"/>
              <a:t>）から申請フォームを開く方法は下記ご参照ください。</a:t>
            </a:r>
          </a:p>
          <a:p>
            <a:endParaRPr kumimoji="1" lang="ja-JP" altLang="en-US" dirty="0"/>
          </a:p>
        </p:txBody>
      </p:sp>
      <p:pic>
        <p:nvPicPr>
          <p:cNvPr id="4" name="図 3">
            <a:extLst>
              <a:ext uri="{FF2B5EF4-FFF2-40B4-BE49-F238E27FC236}">
                <a16:creationId xmlns:a16="http://schemas.microsoft.com/office/drawing/2014/main" id="{3C7267B2-6396-D87C-67CB-B3BFC31D0715}"/>
              </a:ext>
            </a:extLst>
          </p:cNvPr>
          <p:cNvPicPr>
            <a:picLocks noChangeAspect="1"/>
          </p:cNvPicPr>
          <p:nvPr/>
        </p:nvPicPr>
        <p:blipFill>
          <a:blip r:embed="rId3"/>
          <a:stretch>
            <a:fillRect/>
          </a:stretch>
        </p:blipFill>
        <p:spPr>
          <a:xfrm>
            <a:off x="677959" y="2411735"/>
            <a:ext cx="3285653" cy="2148994"/>
          </a:xfrm>
          <a:prstGeom prst="rect">
            <a:avLst/>
          </a:prstGeom>
          <a:ln>
            <a:solidFill>
              <a:schemeClr val="tx1"/>
            </a:solidFill>
          </a:ln>
        </p:spPr>
      </p:pic>
      <p:sp>
        <p:nvSpPr>
          <p:cNvPr id="11" name="正方形/長方形 10">
            <a:extLst>
              <a:ext uri="{FF2B5EF4-FFF2-40B4-BE49-F238E27FC236}">
                <a16:creationId xmlns:a16="http://schemas.microsoft.com/office/drawing/2014/main" id="{8D785C9E-5663-1954-6BE0-3FDD656D944F}"/>
              </a:ext>
            </a:extLst>
          </p:cNvPr>
          <p:cNvSpPr/>
          <p:nvPr/>
        </p:nvSpPr>
        <p:spPr>
          <a:xfrm>
            <a:off x="7708763" y="2940787"/>
            <a:ext cx="1310600" cy="686069"/>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sp>
        <p:nvSpPr>
          <p:cNvPr id="13" name="吹き出し: 角を丸めた四角形 12">
            <a:extLst>
              <a:ext uri="{FF2B5EF4-FFF2-40B4-BE49-F238E27FC236}">
                <a16:creationId xmlns:a16="http://schemas.microsoft.com/office/drawing/2014/main" id="{18440FAC-097E-A7D3-65EA-DA043FA5F431}"/>
              </a:ext>
            </a:extLst>
          </p:cNvPr>
          <p:cNvSpPr/>
          <p:nvPr/>
        </p:nvSpPr>
        <p:spPr>
          <a:xfrm rot="16200000">
            <a:off x="2240553" y="490010"/>
            <a:ext cx="448357" cy="3909658"/>
          </a:xfrm>
          <a:prstGeom prst="wedgeRoundRectCallout">
            <a:avLst>
              <a:gd name="adj1" fmla="val -45734"/>
              <a:gd name="adj2" fmla="val -44642"/>
              <a:gd name="adj3" fmla="val 16667"/>
            </a:avLst>
          </a:prstGeom>
          <a:solidFill>
            <a:schemeClr val="tx2">
              <a:lumMod val="20000"/>
              <a:lumOff val="80000"/>
            </a:schemeClr>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eaVert" lIns="91440" tIns="45720" rIns="91440" bIns="45720" rtlCol="0" anchor="ctr"/>
          <a:lstStyle/>
          <a:p>
            <a:pPr algn="ctr"/>
            <a:r>
              <a:rPr kumimoji="1" lang="ja-JP" altLang="en-US" dirty="0">
                <a:solidFill>
                  <a:schemeClr val="bg2"/>
                </a:solidFill>
                <a:latin typeface="Meiryo UI"/>
                <a:ea typeface="Meiryo UI"/>
              </a:rPr>
              <a:t>WEBブラウザで「</a:t>
            </a:r>
            <a:r>
              <a:rPr kumimoji="1" lang="en-US" altLang="ja-JP" dirty="0">
                <a:solidFill>
                  <a:schemeClr val="bg2"/>
                </a:solidFill>
                <a:latin typeface="Meiryo UI"/>
                <a:ea typeface="Meiryo UI"/>
              </a:rPr>
              <a:t>MOVO</a:t>
            </a:r>
            <a:r>
              <a:rPr kumimoji="1" lang="ja-JP" altLang="en-US" dirty="0">
                <a:solidFill>
                  <a:schemeClr val="bg2"/>
                </a:solidFill>
                <a:latin typeface="Meiryo UI"/>
                <a:ea typeface="Meiryo UI"/>
              </a:rPr>
              <a:t>」と検索</a:t>
            </a:r>
          </a:p>
        </p:txBody>
      </p:sp>
      <p:sp>
        <p:nvSpPr>
          <p:cNvPr id="15" name="正方形/長方形 14">
            <a:extLst>
              <a:ext uri="{FF2B5EF4-FFF2-40B4-BE49-F238E27FC236}">
                <a16:creationId xmlns:a16="http://schemas.microsoft.com/office/drawing/2014/main" id="{48A73BA1-B274-7056-8AF5-579D799AE5CE}"/>
              </a:ext>
            </a:extLst>
          </p:cNvPr>
          <p:cNvSpPr/>
          <p:nvPr/>
        </p:nvSpPr>
        <p:spPr>
          <a:xfrm>
            <a:off x="1914640" y="5290543"/>
            <a:ext cx="1597818" cy="194292"/>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cxnSp>
        <p:nvCxnSpPr>
          <p:cNvPr id="16" name="コネクタ: カギ線 15">
            <a:extLst>
              <a:ext uri="{FF2B5EF4-FFF2-40B4-BE49-F238E27FC236}">
                <a16:creationId xmlns:a16="http://schemas.microsoft.com/office/drawing/2014/main" id="{FBA14251-85C4-9DAF-9032-910BC27E8D3B}"/>
              </a:ext>
            </a:extLst>
          </p:cNvPr>
          <p:cNvCxnSpPr>
            <a:cxnSpLocks/>
            <a:endCxn id="22" idx="1"/>
          </p:cNvCxnSpPr>
          <p:nvPr/>
        </p:nvCxnSpPr>
        <p:spPr>
          <a:xfrm rot="5400000" flipH="1" flipV="1">
            <a:off x="2105459" y="3448479"/>
            <a:ext cx="3197937" cy="2401331"/>
          </a:xfrm>
          <a:prstGeom prst="bentConnector4">
            <a:avLst>
              <a:gd name="adj1" fmla="val -7148"/>
              <a:gd name="adj2" fmla="val 89717"/>
            </a:avLst>
          </a:prstGeom>
          <a:ln w="28575">
            <a:solidFill>
              <a:schemeClr val="tx2"/>
            </a:solidFill>
            <a:prstDash val="sysDash"/>
            <a:tailEnd type="triangle" w="lg" len="lg"/>
          </a:ln>
        </p:spPr>
        <p:style>
          <a:lnRef idx="1">
            <a:schemeClr val="accent1"/>
          </a:lnRef>
          <a:fillRef idx="0">
            <a:schemeClr val="accent1"/>
          </a:fillRef>
          <a:effectRef idx="0">
            <a:schemeClr val="accent1"/>
          </a:effectRef>
          <a:fontRef idx="minor">
            <a:schemeClr val="tx1"/>
          </a:fontRef>
        </p:style>
      </p:cxnSp>
      <p:pic>
        <p:nvPicPr>
          <p:cNvPr id="20" name="図 19">
            <a:extLst>
              <a:ext uri="{FF2B5EF4-FFF2-40B4-BE49-F238E27FC236}">
                <a16:creationId xmlns:a16="http://schemas.microsoft.com/office/drawing/2014/main" id="{4DB9B57B-7EB6-C73F-401F-E19791159BB2}"/>
              </a:ext>
            </a:extLst>
          </p:cNvPr>
          <p:cNvPicPr>
            <a:picLocks noChangeAspect="1"/>
          </p:cNvPicPr>
          <p:nvPr/>
        </p:nvPicPr>
        <p:blipFill>
          <a:blip r:embed="rId4"/>
          <a:stretch>
            <a:fillRect/>
          </a:stretch>
        </p:blipFill>
        <p:spPr>
          <a:xfrm>
            <a:off x="1174058" y="3799660"/>
            <a:ext cx="3138032" cy="2081238"/>
          </a:xfrm>
          <a:prstGeom prst="rect">
            <a:avLst/>
          </a:prstGeom>
          <a:ln>
            <a:solidFill>
              <a:schemeClr val="bg2"/>
            </a:solidFill>
          </a:ln>
        </p:spPr>
      </p:pic>
      <p:sp>
        <p:nvSpPr>
          <p:cNvPr id="18" name="吹き出し: 角を丸めた四角形 17">
            <a:extLst>
              <a:ext uri="{FF2B5EF4-FFF2-40B4-BE49-F238E27FC236}">
                <a16:creationId xmlns:a16="http://schemas.microsoft.com/office/drawing/2014/main" id="{A1D37AC8-227B-F63A-734C-3B7B05980EAE}"/>
              </a:ext>
            </a:extLst>
          </p:cNvPr>
          <p:cNvSpPr/>
          <p:nvPr/>
        </p:nvSpPr>
        <p:spPr>
          <a:xfrm>
            <a:off x="271961" y="5332739"/>
            <a:ext cx="3814958" cy="652457"/>
          </a:xfrm>
          <a:prstGeom prst="wedgeRoundRectCallout">
            <a:avLst>
              <a:gd name="adj1" fmla="val 7187"/>
              <a:gd name="adj2" fmla="val -167451"/>
              <a:gd name="adj3" fmla="val 16667"/>
            </a:avLst>
          </a:prstGeom>
          <a:solidFill>
            <a:schemeClr val="tx2">
              <a:lumMod val="20000"/>
              <a:lumOff val="80000"/>
            </a:schemeClr>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rtlCol="0" anchor="ctr"/>
          <a:lstStyle/>
          <a:p>
            <a:pPr algn="ctr"/>
            <a:r>
              <a:rPr kumimoji="1" lang="ja-JP" altLang="en-US" dirty="0">
                <a:solidFill>
                  <a:schemeClr val="bg2"/>
                </a:solidFill>
                <a:latin typeface="Meiryo UI" panose="020B0604030504040204" pitchFamily="50" charset="-128"/>
                <a:ea typeface="Meiryo UI" panose="020B0604030504040204" pitchFamily="50" charset="-128"/>
              </a:rPr>
              <a:t>「物流の課題を解決する</a:t>
            </a:r>
            <a:r>
              <a:rPr kumimoji="1" lang="en-US" altLang="ja-JP" dirty="0">
                <a:solidFill>
                  <a:schemeClr val="bg2"/>
                </a:solidFill>
                <a:latin typeface="Meiryo UI" panose="020B0604030504040204" pitchFamily="50" charset="-128"/>
                <a:ea typeface="Meiryo UI" panose="020B0604030504040204" pitchFamily="50" charset="-128"/>
              </a:rPr>
              <a:t>DX</a:t>
            </a:r>
            <a:r>
              <a:rPr kumimoji="1" lang="ja-JP" altLang="en-US" dirty="0">
                <a:solidFill>
                  <a:schemeClr val="bg2"/>
                </a:solidFill>
                <a:latin typeface="Meiryo UI" panose="020B0604030504040204" pitchFamily="50" charset="-128"/>
                <a:ea typeface="Meiryo UI" panose="020B0604030504040204" pitchFamily="50" charset="-128"/>
              </a:rPr>
              <a:t>パートナー｜株式会社</a:t>
            </a:r>
            <a:r>
              <a:rPr kumimoji="1" lang="en-US" altLang="ja-JP" dirty="0">
                <a:solidFill>
                  <a:schemeClr val="bg2"/>
                </a:solidFill>
                <a:latin typeface="Meiryo UI" panose="020B0604030504040204" pitchFamily="50" charset="-128"/>
                <a:ea typeface="Meiryo UI" panose="020B0604030504040204" pitchFamily="50" charset="-128"/>
              </a:rPr>
              <a:t>Hacobu</a:t>
            </a:r>
            <a:r>
              <a:rPr kumimoji="1" lang="ja-JP" altLang="en-US" dirty="0">
                <a:solidFill>
                  <a:schemeClr val="bg2"/>
                </a:solidFill>
                <a:latin typeface="Meiryo UI" panose="020B0604030504040204" pitchFamily="50" charset="-128"/>
                <a:ea typeface="Meiryo UI" panose="020B0604030504040204" pitchFamily="50" charset="-128"/>
              </a:rPr>
              <a:t>」を開く</a:t>
            </a:r>
          </a:p>
        </p:txBody>
      </p:sp>
      <p:pic>
        <p:nvPicPr>
          <p:cNvPr id="22" name="図 21">
            <a:extLst>
              <a:ext uri="{FF2B5EF4-FFF2-40B4-BE49-F238E27FC236}">
                <a16:creationId xmlns:a16="http://schemas.microsoft.com/office/drawing/2014/main" id="{84A70815-C9A0-A951-9487-8AE1A4178C08}"/>
              </a:ext>
            </a:extLst>
          </p:cNvPr>
          <p:cNvPicPr>
            <a:picLocks noChangeAspect="1"/>
          </p:cNvPicPr>
          <p:nvPr/>
        </p:nvPicPr>
        <p:blipFill>
          <a:blip r:embed="rId5"/>
          <a:stretch>
            <a:fillRect/>
          </a:stretch>
        </p:blipFill>
        <p:spPr>
          <a:xfrm>
            <a:off x="4905094" y="2127791"/>
            <a:ext cx="5607338" cy="1844770"/>
          </a:xfrm>
          <a:prstGeom prst="rect">
            <a:avLst/>
          </a:prstGeom>
        </p:spPr>
      </p:pic>
      <p:sp>
        <p:nvSpPr>
          <p:cNvPr id="12" name="吹き出し: 角を丸めた四角形 11">
            <a:extLst>
              <a:ext uri="{FF2B5EF4-FFF2-40B4-BE49-F238E27FC236}">
                <a16:creationId xmlns:a16="http://schemas.microsoft.com/office/drawing/2014/main" id="{C0C9ED84-23B0-FE64-0470-AA606777B43E}"/>
              </a:ext>
            </a:extLst>
          </p:cNvPr>
          <p:cNvSpPr/>
          <p:nvPr/>
        </p:nvSpPr>
        <p:spPr>
          <a:xfrm>
            <a:off x="9267155" y="2750726"/>
            <a:ext cx="2395347" cy="876130"/>
          </a:xfrm>
          <a:prstGeom prst="wedgeRoundRectCallout">
            <a:avLst>
              <a:gd name="adj1" fmla="val -58095"/>
              <a:gd name="adj2" fmla="val -51070"/>
              <a:gd name="adj3" fmla="val 16667"/>
            </a:avLst>
          </a:prstGeom>
          <a:solidFill>
            <a:schemeClr val="tx2">
              <a:lumMod val="20000"/>
              <a:lumOff val="80000"/>
            </a:schemeClr>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rtlCol="0" anchor="ctr"/>
          <a:lstStyle/>
          <a:p>
            <a:pPr algn="ctr"/>
            <a:r>
              <a:rPr kumimoji="1" lang="ja-JP" altLang="en-US" dirty="0">
                <a:solidFill>
                  <a:schemeClr val="bg2"/>
                </a:solidFill>
                <a:latin typeface="Meiryo UI" panose="020B0604030504040204" pitchFamily="50" charset="-128"/>
                <a:ea typeface="Meiryo UI" panose="020B0604030504040204" pitchFamily="50" charset="-128"/>
              </a:rPr>
              <a:t>画面上部</a:t>
            </a:r>
            <a:endParaRPr kumimoji="1" lang="en-US" altLang="ja-JP" dirty="0">
              <a:solidFill>
                <a:schemeClr val="bg2"/>
              </a:solidFill>
              <a:latin typeface="Meiryo UI" panose="020B0604030504040204" pitchFamily="50" charset="-128"/>
              <a:ea typeface="Meiryo UI" panose="020B0604030504040204" pitchFamily="50" charset="-128"/>
            </a:endParaRPr>
          </a:p>
          <a:p>
            <a:pPr algn="ctr"/>
            <a:r>
              <a:rPr kumimoji="1" lang="ja-JP" altLang="en-US" dirty="0">
                <a:solidFill>
                  <a:schemeClr val="bg2"/>
                </a:solidFill>
                <a:latin typeface="Meiryo UI" panose="020B0604030504040204" pitchFamily="50" charset="-128"/>
                <a:ea typeface="Meiryo UI" panose="020B0604030504040204" pitchFamily="50" charset="-128"/>
              </a:rPr>
              <a:t>「</a:t>
            </a:r>
            <a:r>
              <a:rPr lang="ja-JP" altLang="en-US" dirty="0">
                <a:solidFill>
                  <a:schemeClr val="bg2"/>
                </a:solidFill>
                <a:latin typeface="Meiryo UI" panose="020B0604030504040204" pitchFamily="50" charset="-128"/>
                <a:ea typeface="Meiryo UI" panose="020B0604030504040204" pitchFamily="50" charset="-128"/>
              </a:rPr>
              <a:t>ログイン</a:t>
            </a:r>
            <a:r>
              <a:rPr lang="en-US" altLang="ja-JP" dirty="0">
                <a:solidFill>
                  <a:schemeClr val="bg2"/>
                </a:solidFill>
                <a:latin typeface="Meiryo UI" panose="020B0604030504040204" pitchFamily="50" charset="-128"/>
                <a:ea typeface="Meiryo UI" panose="020B0604030504040204" pitchFamily="50" charset="-128"/>
              </a:rPr>
              <a:t>/</a:t>
            </a:r>
            <a:r>
              <a:rPr lang="ja-JP" altLang="en-US" dirty="0">
                <a:solidFill>
                  <a:schemeClr val="bg2"/>
                </a:solidFill>
                <a:latin typeface="Meiryo UI" panose="020B0604030504040204" pitchFamily="50" charset="-128"/>
                <a:ea typeface="Meiryo UI" panose="020B0604030504040204" pitchFamily="50" charset="-128"/>
              </a:rPr>
              <a:t>新規登録</a:t>
            </a:r>
            <a:r>
              <a:rPr kumimoji="1" lang="ja-JP" altLang="en-US" dirty="0">
                <a:solidFill>
                  <a:schemeClr val="bg2"/>
                </a:solidFill>
                <a:latin typeface="Meiryo UI" panose="020B0604030504040204" pitchFamily="50" charset="-128"/>
                <a:ea typeface="Meiryo UI" panose="020B0604030504040204" pitchFamily="50" charset="-128"/>
              </a:rPr>
              <a:t>」を押下</a:t>
            </a:r>
          </a:p>
        </p:txBody>
      </p:sp>
      <p:cxnSp>
        <p:nvCxnSpPr>
          <p:cNvPr id="25" name="コネクタ: カギ線 24">
            <a:extLst>
              <a:ext uri="{FF2B5EF4-FFF2-40B4-BE49-F238E27FC236}">
                <a16:creationId xmlns:a16="http://schemas.microsoft.com/office/drawing/2014/main" id="{C785593C-2EB3-E869-9D51-B7E21378612B}"/>
              </a:ext>
            </a:extLst>
          </p:cNvPr>
          <p:cNvCxnSpPr>
            <a:cxnSpLocks/>
          </p:cNvCxnSpPr>
          <p:nvPr/>
        </p:nvCxnSpPr>
        <p:spPr>
          <a:xfrm rot="16200000" flipH="1">
            <a:off x="5392681" y="4333497"/>
            <a:ext cx="1348572" cy="759812"/>
          </a:xfrm>
          <a:prstGeom prst="bentConnector2">
            <a:avLst/>
          </a:prstGeom>
          <a:ln w="28575">
            <a:solidFill>
              <a:schemeClr val="tx2"/>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7" name="タイトル 1">
            <a:extLst>
              <a:ext uri="{FF2B5EF4-FFF2-40B4-BE49-F238E27FC236}">
                <a16:creationId xmlns:a16="http://schemas.microsoft.com/office/drawing/2014/main" id="{C32879EA-083C-FD05-D77D-274FDE3CC7F4}"/>
              </a:ext>
            </a:extLst>
          </p:cNvPr>
          <p:cNvSpPr txBox="1">
            <a:spLocks/>
          </p:cNvSpPr>
          <p:nvPr/>
        </p:nvSpPr>
        <p:spPr>
          <a:xfrm>
            <a:off x="509902" y="294873"/>
            <a:ext cx="9064211" cy="277022"/>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kumimoji="1" sz="1600" b="0" kern="1200">
                <a:solidFill>
                  <a:schemeClr val="tx1"/>
                </a:solidFill>
                <a:latin typeface="+mn-ea"/>
                <a:ea typeface="+mn-ea"/>
                <a:cs typeface="+mj-cs"/>
              </a:defRPr>
            </a:lvl1pPr>
          </a:lstStyle>
          <a:p>
            <a:r>
              <a:rPr lang="en-US" altLang="ja-JP" sz="1600" b="1">
                <a:solidFill>
                  <a:schemeClr val="bg2"/>
                </a:solidFill>
              </a:rPr>
              <a:t>【</a:t>
            </a:r>
            <a:r>
              <a:rPr lang="ja-JP" altLang="en-US" sz="1600" b="1">
                <a:solidFill>
                  <a:schemeClr val="bg2"/>
                </a:solidFill>
              </a:rPr>
              <a:t>予約アカウントをお持ちでない</a:t>
            </a:r>
            <a:r>
              <a:rPr lang="ja-JP" altLang="en-US" b="1">
                <a:solidFill>
                  <a:schemeClr val="bg2"/>
                </a:solidFill>
              </a:rPr>
              <a:t>事業所</a:t>
            </a:r>
            <a:r>
              <a:rPr lang="en-US" altLang="ja-JP" sz="1600" b="1">
                <a:solidFill>
                  <a:schemeClr val="bg2"/>
                </a:solidFill>
              </a:rPr>
              <a:t>】</a:t>
            </a:r>
            <a:r>
              <a:rPr lang="ja-JP" altLang="en-US">
                <a:solidFill>
                  <a:schemeClr val="bg2"/>
                </a:solidFill>
              </a:rPr>
              <a:t>予約</a:t>
            </a:r>
            <a:r>
              <a:rPr lang="en-US" altLang="ja-JP">
                <a:solidFill>
                  <a:schemeClr val="bg2"/>
                </a:solidFill>
              </a:rPr>
              <a:t>ID</a:t>
            </a:r>
            <a:r>
              <a:rPr lang="ja-JP" altLang="en-US" sz="1600">
                <a:solidFill>
                  <a:schemeClr val="bg2"/>
                </a:solidFill>
              </a:rPr>
              <a:t>登録申請</a:t>
            </a:r>
            <a:endParaRPr lang="ja-JP" altLang="en-US" dirty="0">
              <a:solidFill>
                <a:schemeClr val="bg2"/>
              </a:solidFill>
            </a:endParaRPr>
          </a:p>
        </p:txBody>
      </p:sp>
      <p:pic>
        <p:nvPicPr>
          <p:cNvPr id="14" name="図 13">
            <a:extLst>
              <a:ext uri="{FF2B5EF4-FFF2-40B4-BE49-F238E27FC236}">
                <a16:creationId xmlns:a16="http://schemas.microsoft.com/office/drawing/2014/main" id="{DA5753F5-7CE9-A01B-D6E6-01B28D483929}"/>
              </a:ext>
            </a:extLst>
          </p:cNvPr>
          <p:cNvPicPr>
            <a:picLocks noChangeAspect="1"/>
          </p:cNvPicPr>
          <p:nvPr/>
        </p:nvPicPr>
        <p:blipFill>
          <a:blip r:embed="rId6"/>
          <a:stretch>
            <a:fillRect/>
          </a:stretch>
        </p:blipFill>
        <p:spPr>
          <a:xfrm>
            <a:off x="6386269" y="4384137"/>
            <a:ext cx="3632387" cy="1682836"/>
          </a:xfrm>
          <a:prstGeom prst="rect">
            <a:avLst/>
          </a:prstGeom>
        </p:spPr>
      </p:pic>
      <p:sp>
        <p:nvSpPr>
          <p:cNvPr id="28" name="吹き出し: 角を丸めた四角形 27">
            <a:extLst>
              <a:ext uri="{FF2B5EF4-FFF2-40B4-BE49-F238E27FC236}">
                <a16:creationId xmlns:a16="http://schemas.microsoft.com/office/drawing/2014/main" id="{90805D4F-3B1A-D324-7416-05E9AC3E02CC}"/>
              </a:ext>
            </a:extLst>
          </p:cNvPr>
          <p:cNvSpPr/>
          <p:nvPr/>
        </p:nvSpPr>
        <p:spPr>
          <a:xfrm>
            <a:off x="8915327" y="4833929"/>
            <a:ext cx="2772244" cy="1164705"/>
          </a:xfrm>
          <a:prstGeom prst="wedgeRoundRectCallout">
            <a:avLst>
              <a:gd name="adj1" fmla="val -57495"/>
              <a:gd name="adj2" fmla="val 9469"/>
              <a:gd name="adj3" fmla="val 16667"/>
            </a:avLst>
          </a:prstGeom>
          <a:solidFill>
            <a:schemeClr val="tx2">
              <a:lumMod val="20000"/>
              <a:lumOff val="80000"/>
            </a:schemeClr>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rtlCol="0" anchor="ctr"/>
          <a:lstStyle/>
          <a:p>
            <a:pPr algn="ctr"/>
            <a:r>
              <a:rPr kumimoji="1" lang="en-US" altLang="ja-JP" dirty="0">
                <a:solidFill>
                  <a:schemeClr val="bg2"/>
                </a:solidFill>
                <a:latin typeface="Meiryo UI" panose="020B0604030504040204" pitchFamily="50" charset="-128"/>
                <a:ea typeface="Meiryo UI" panose="020B0604030504040204" pitchFamily="50" charset="-128"/>
              </a:rPr>
              <a:t>MOVO Berth</a:t>
            </a:r>
          </a:p>
          <a:p>
            <a:pPr algn="ctr"/>
            <a:r>
              <a:rPr lang="ja-JP" altLang="en-US" dirty="0">
                <a:solidFill>
                  <a:schemeClr val="bg2"/>
                </a:solidFill>
                <a:latin typeface="Meiryo UI" panose="020B0604030504040204" pitchFamily="50" charset="-128"/>
                <a:ea typeface="Meiryo UI" panose="020B0604030504040204" pitchFamily="50" charset="-128"/>
              </a:rPr>
              <a:t>新規配送手配事業者登録申請フォーム</a:t>
            </a:r>
            <a:endParaRPr lang="en-US" altLang="ja-JP" dirty="0">
              <a:solidFill>
                <a:schemeClr val="bg2"/>
              </a:solidFill>
              <a:latin typeface="Meiryo UI" panose="020B0604030504040204" pitchFamily="50" charset="-128"/>
              <a:ea typeface="Meiryo UI" panose="020B0604030504040204" pitchFamily="50" charset="-128"/>
            </a:endParaRPr>
          </a:p>
          <a:p>
            <a:pPr algn="ctr"/>
            <a:r>
              <a:rPr lang="ja-JP" altLang="en-US" dirty="0">
                <a:solidFill>
                  <a:schemeClr val="bg2"/>
                </a:solidFill>
                <a:latin typeface="Meiryo UI" panose="020B0604030504040204" pitchFamily="50" charset="-128"/>
                <a:ea typeface="Meiryo UI" panose="020B0604030504040204" pitchFamily="50" charset="-128"/>
              </a:rPr>
              <a:t>「登録申請」</a:t>
            </a:r>
            <a:r>
              <a:rPr kumimoji="1" lang="ja-JP" altLang="en-US" dirty="0">
                <a:solidFill>
                  <a:schemeClr val="bg2"/>
                </a:solidFill>
                <a:latin typeface="Meiryo UI" panose="020B0604030504040204" pitchFamily="50" charset="-128"/>
                <a:ea typeface="Meiryo UI" panose="020B0604030504040204" pitchFamily="50" charset="-128"/>
              </a:rPr>
              <a:t>を押下</a:t>
            </a:r>
          </a:p>
        </p:txBody>
      </p:sp>
      <p:sp>
        <p:nvSpPr>
          <p:cNvPr id="2" name="矢印: 五方向 1">
            <a:extLst>
              <a:ext uri="{FF2B5EF4-FFF2-40B4-BE49-F238E27FC236}">
                <a16:creationId xmlns:a16="http://schemas.microsoft.com/office/drawing/2014/main" id="{122278E2-02E9-F02A-80F7-F6C601B7614B}"/>
              </a:ext>
            </a:extLst>
          </p:cNvPr>
          <p:cNvSpPr/>
          <p:nvPr/>
        </p:nvSpPr>
        <p:spPr>
          <a:xfrm>
            <a:off x="844731" y="900744"/>
            <a:ext cx="2595154" cy="374468"/>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bg1"/>
                </a:solidFill>
              </a:rPr>
              <a:t>専用フォームへアクセス</a:t>
            </a:r>
          </a:p>
        </p:txBody>
      </p:sp>
      <p:sp>
        <p:nvSpPr>
          <p:cNvPr id="5" name="矢印: 五方向 4">
            <a:extLst>
              <a:ext uri="{FF2B5EF4-FFF2-40B4-BE49-F238E27FC236}">
                <a16:creationId xmlns:a16="http://schemas.microsoft.com/office/drawing/2014/main" id="{1A0B958C-49D5-9664-051A-8F32CD5C792F}"/>
              </a:ext>
            </a:extLst>
          </p:cNvPr>
          <p:cNvSpPr/>
          <p:nvPr/>
        </p:nvSpPr>
        <p:spPr>
          <a:xfrm>
            <a:off x="3439885" y="900744"/>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tx1"/>
                </a:solidFill>
              </a:rPr>
              <a:t>必要情報の入力</a:t>
            </a:r>
          </a:p>
        </p:txBody>
      </p:sp>
      <p:sp>
        <p:nvSpPr>
          <p:cNvPr id="6" name="矢印: 五方向 5">
            <a:extLst>
              <a:ext uri="{FF2B5EF4-FFF2-40B4-BE49-F238E27FC236}">
                <a16:creationId xmlns:a16="http://schemas.microsoft.com/office/drawing/2014/main" id="{259D6030-AC45-C39B-484E-4FF9BCFB3E17}"/>
              </a:ext>
            </a:extLst>
          </p:cNvPr>
          <p:cNvSpPr/>
          <p:nvPr/>
        </p:nvSpPr>
        <p:spPr>
          <a:xfrm>
            <a:off x="6035039" y="900744"/>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tx1"/>
                </a:solidFill>
              </a:rPr>
              <a:t>拠点情報の追加</a:t>
            </a:r>
          </a:p>
        </p:txBody>
      </p:sp>
      <p:sp>
        <p:nvSpPr>
          <p:cNvPr id="10" name="矢印: 五方向 9">
            <a:extLst>
              <a:ext uri="{FF2B5EF4-FFF2-40B4-BE49-F238E27FC236}">
                <a16:creationId xmlns:a16="http://schemas.microsoft.com/office/drawing/2014/main" id="{E1FA111C-0655-7FE3-BECC-07765AC6C46B}"/>
              </a:ext>
            </a:extLst>
          </p:cNvPr>
          <p:cNvSpPr/>
          <p:nvPr/>
        </p:nvSpPr>
        <p:spPr>
          <a:xfrm>
            <a:off x="8591003" y="890442"/>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dirty="0">
                <a:solidFill>
                  <a:schemeClr val="tx1"/>
                </a:solidFill>
              </a:rPr>
              <a:t>規約の同意・申請</a:t>
            </a:r>
            <a:endParaRPr kumimoji="1" lang="ja-JP" altLang="en-US" dirty="0">
              <a:solidFill>
                <a:schemeClr val="tx1"/>
              </a:solidFill>
            </a:endParaRPr>
          </a:p>
        </p:txBody>
      </p:sp>
    </p:spTree>
    <p:extLst>
      <p:ext uri="{BB962C8B-B14F-4D97-AF65-F5344CB8AC3E}">
        <p14:creationId xmlns:p14="http://schemas.microsoft.com/office/powerpoint/2010/main" val="1571922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399D61-54D0-D17F-FC4B-B00D16BF9144}"/>
              </a:ext>
            </a:extLst>
          </p:cNvPr>
          <p:cNvSpPr>
            <a:spLocks noGrp="1"/>
          </p:cNvSpPr>
          <p:nvPr>
            <p:ph type="title"/>
          </p:nvPr>
        </p:nvSpPr>
        <p:spPr/>
        <p:txBody>
          <a:bodyPr/>
          <a:lstStyle/>
          <a:p>
            <a:r>
              <a:rPr lang="en-US" altLang="ja-JP" sz="1600" b="1" dirty="0">
                <a:solidFill>
                  <a:schemeClr val="bg2"/>
                </a:solidFill>
              </a:rPr>
              <a:t>【</a:t>
            </a:r>
            <a:r>
              <a:rPr lang="ja-JP" altLang="en-US" sz="1600" b="1" dirty="0">
                <a:solidFill>
                  <a:schemeClr val="bg2"/>
                </a:solidFill>
              </a:rPr>
              <a:t>予約アカウントをお持ちでない</a:t>
            </a:r>
            <a:r>
              <a:rPr lang="ja-JP" altLang="en-US" b="1" dirty="0">
                <a:solidFill>
                  <a:schemeClr val="bg2"/>
                </a:solidFill>
              </a:rPr>
              <a:t>事業所</a:t>
            </a:r>
            <a:r>
              <a:rPr lang="en-US" altLang="ja-JP" sz="1600" b="1" dirty="0">
                <a:solidFill>
                  <a:schemeClr val="bg2"/>
                </a:solidFill>
              </a:rPr>
              <a:t>】</a:t>
            </a:r>
            <a:r>
              <a:rPr lang="ja-JP" altLang="en-US" sz="1600" dirty="0">
                <a:solidFill>
                  <a:schemeClr val="bg2"/>
                </a:solidFill>
              </a:rPr>
              <a:t>拠点コード登録申請</a:t>
            </a:r>
            <a:endParaRPr kumimoji="1" lang="ja-JP" altLang="en-US" dirty="0"/>
          </a:p>
        </p:txBody>
      </p:sp>
      <p:sp>
        <p:nvSpPr>
          <p:cNvPr id="6" name="矢印: 五方向 5">
            <a:extLst>
              <a:ext uri="{FF2B5EF4-FFF2-40B4-BE49-F238E27FC236}">
                <a16:creationId xmlns:a16="http://schemas.microsoft.com/office/drawing/2014/main" id="{B6724C4C-627F-494B-CA41-69E7BA1A37ED}"/>
              </a:ext>
            </a:extLst>
          </p:cNvPr>
          <p:cNvSpPr/>
          <p:nvPr/>
        </p:nvSpPr>
        <p:spPr>
          <a:xfrm>
            <a:off x="844731" y="900744"/>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tx1"/>
                </a:solidFill>
              </a:rPr>
              <a:t>専用フォームへアクセス</a:t>
            </a:r>
          </a:p>
        </p:txBody>
      </p:sp>
      <p:sp>
        <p:nvSpPr>
          <p:cNvPr id="7" name="矢印: 五方向 6">
            <a:extLst>
              <a:ext uri="{FF2B5EF4-FFF2-40B4-BE49-F238E27FC236}">
                <a16:creationId xmlns:a16="http://schemas.microsoft.com/office/drawing/2014/main" id="{792A0B1A-0CDC-2CAF-F8A4-3F3DDA71C1D4}"/>
              </a:ext>
            </a:extLst>
          </p:cNvPr>
          <p:cNvSpPr/>
          <p:nvPr/>
        </p:nvSpPr>
        <p:spPr>
          <a:xfrm>
            <a:off x="3439885" y="900744"/>
            <a:ext cx="2595154" cy="374468"/>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dirty="0">
                <a:solidFill>
                  <a:schemeClr val="bg1"/>
                </a:solidFill>
              </a:rPr>
              <a:t>基本</a:t>
            </a:r>
            <a:r>
              <a:rPr kumimoji="1" lang="ja-JP" altLang="en-US" dirty="0">
                <a:solidFill>
                  <a:schemeClr val="bg1"/>
                </a:solidFill>
              </a:rPr>
              <a:t>情報の入力</a:t>
            </a:r>
          </a:p>
        </p:txBody>
      </p:sp>
      <p:sp>
        <p:nvSpPr>
          <p:cNvPr id="8" name="矢印: 五方向 7">
            <a:extLst>
              <a:ext uri="{FF2B5EF4-FFF2-40B4-BE49-F238E27FC236}">
                <a16:creationId xmlns:a16="http://schemas.microsoft.com/office/drawing/2014/main" id="{5350C739-97A8-FC54-2C08-9268BF2621FC}"/>
              </a:ext>
            </a:extLst>
          </p:cNvPr>
          <p:cNvSpPr/>
          <p:nvPr/>
        </p:nvSpPr>
        <p:spPr>
          <a:xfrm>
            <a:off x="6035039" y="900744"/>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tx1"/>
                </a:solidFill>
              </a:rPr>
              <a:t>拠点情報の追加</a:t>
            </a:r>
          </a:p>
        </p:txBody>
      </p:sp>
      <p:sp>
        <p:nvSpPr>
          <p:cNvPr id="9" name="矢印: 五方向 8">
            <a:extLst>
              <a:ext uri="{FF2B5EF4-FFF2-40B4-BE49-F238E27FC236}">
                <a16:creationId xmlns:a16="http://schemas.microsoft.com/office/drawing/2014/main" id="{0F3A1D4C-7B89-03A3-7FAD-5E6495E35696}"/>
              </a:ext>
            </a:extLst>
          </p:cNvPr>
          <p:cNvSpPr/>
          <p:nvPr/>
        </p:nvSpPr>
        <p:spPr>
          <a:xfrm>
            <a:off x="8591003" y="890442"/>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dirty="0">
                <a:solidFill>
                  <a:schemeClr val="tx1"/>
                </a:solidFill>
              </a:rPr>
              <a:t>規約の同意・申請</a:t>
            </a:r>
            <a:endParaRPr kumimoji="1" lang="ja-JP" altLang="en-US" dirty="0">
              <a:solidFill>
                <a:schemeClr val="tx1"/>
              </a:solidFill>
            </a:endParaRPr>
          </a:p>
        </p:txBody>
      </p:sp>
      <p:pic>
        <p:nvPicPr>
          <p:cNvPr id="3" name="図 2">
            <a:extLst>
              <a:ext uri="{FF2B5EF4-FFF2-40B4-BE49-F238E27FC236}">
                <a16:creationId xmlns:a16="http://schemas.microsoft.com/office/drawing/2014/main" id="{BE244EFE-4851-EF93-C31E-85E951D3283F}"/>
              </a:ext>
            </a:extLst>
          </p:cNvPr>
          <p:cNvPicPr>
            <a:picLocks noChangeAspect="1"/>
          </p:cNvPicPr>
          <p:nvPr/>
        </p:nvPicPr>
        <p:blipFill>
          <a:blip r:embed="rId2"/>
          <a:stretch>
            <a:fillRect/>
          </a:stretch>
        </p:blipFill>
        <p:spPr>
          <a:xfrm>
            <a:off x="1528137" y="1550544"/>
            <a:ext cx="4018018" cy="4974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図 11">
            <a:extLst>
              <a:ext uri="{FF2B5EF4-FFF2-40B4-BE49-F238E27FC236}">
                <a16:creationId xmlns:a16="http://schemas.microsoft.com/office/drawing/2014/main" id="{3FB4C036-FFC8-362A-BAD2-BFBABA579948}"/>
              </a:ext>
            </a:extLst>
          </p:cNvPr>
          <p:cNvPicPr>
            <a:picLocks noChangeAspect="1"/>
          </p:cNvPicPr>
          <p:nvPr/>
        </p:nvPicPr>
        <p:blipFill>
          <a:blip r:embed="rId3"/>
          <a:stretch>
            <a:fillRect/>
          </a:stretch>
        </p:blipFill>
        <p:spPr>
          <a:xfrm>
            <a:off x="6096000" y="1771718"/>
            <a:ext cx="4819530" cy="40682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正方形/長方形 12">
            <a:extLst>
              <a:ext uri="{FF2B5EF4-FFF2-40B4-BE49-F238E27FC236}">
                <a16:creationId xmlns:a16="http://schemas.microsoft.com/office/drawing/2014/main" id="{9EA36E44-A5EB-E693-52EC-A9247CF38EEF}"/>
              </a:ext>
            </a:extLst>
          </p:cNvPr>
          <p:cNvSpPr/>
          <p:nvPr/>
        </p:nvSpPr>
        <p:spPr>
          <a:xfrm>
            <a:off x="7713768" y="5405198"/>
            <a:ext cx="693548" cy="312143"/>
          </a:xfrm>
          <a:prstGeom prst="rect">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sp>
        <p:nvSpPr>
          <p:cNvPr id="14" name="吹き出し: 角を丸めた四角形 13">
            <a:extLst>
              <a:ext uri="{FF2B5EF4-FFF2-40B4-BE49-F238E27FC236}">
                <a16:creationId xmlns:a16="http://schemas.microsoft.com/office/drawing/2014/main" id="{98D35754-8D02-7C6D-499D-A115516CE8AA}"/>
              </a:ext>
            </a:extLst>
          </p:cNvPr>
          <p:cNvSpPr/>
          <p:nvPr/>
        </p:nvSpPr>
        <p:spPr>
          <a:xfrm>
            <a:off x="8533271" y="4452201"/>
            <a:ext cx="2195922" cy="908266"/>
          </a:xfrm>
          <a:prstGeom prst="wedgeRoundRectCallout">
            <a:avLst>
              <a:gd name="adj1" fmla="val -58307"/>
              <a:gd name="adj2" fmla="val 42886"/>
              <a:gd name="adj3" fmla="val 16667"/>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メールアドレスを</a:t>
            </a:r>
            <a:r>
              <a:rPr kumimoji="1" lang="en-US" altLang="ja-JP" dirty="0">
                <a:solidFill>
                  <a:schemeClr val="tx1"/>
                </a:solidFill>
                <a:latin typeface="Meiryo UI" panose="020B0604030504040204" pitchFamily="50" charset="-128"/>
                <a:ea typeface="Meiryo UI" panose="020B0604030504040204" pitchFamily="50" charset="-128"/>
              </a:rPr>
              <a:t/>
            </a:r>
            <a:br>
              <a:rPr kumimoji="1" lang="en-US" altLang="ja-JP" dirty="0">
                <a:solidFill>
                  <a:schemeClr val="tx1"/>
                </a:solidFill>
                <a:latin typeface="Meiryo UI" panose="020B0604030504040204" pitchFamily="50" charset="-128"/>
                <a:ea typeface="Meiryo UI" panose="020B0604030504040204" pitchFamily="50" charset="-128"/>
              </a:rPr>
            </a:br>
            <a:r>
              <a:rPr kumimoji="1" lang="ja-JP" altLang="en-US" dirty="0">
                <a:solidFill>
                  <a:schemeClr val="tx1"/>
                </a:solidFill>
                <a:latin typeface="Meiryo UI" panose="020B0604030504040204" pitchFamily="50" charset="-128"/>
                <a:ea typeface="Meiryo UI" panose="020B0604030504040204" pitchFamily="50" charset="-128"/>
              </a:rPr>
              <a:t>入力したら必ず追加ボタンを押してください</a:t>
            </a:r>
          </a:p>
        </p:txBody>
      </p:sp>
      <p:sp>
        <p:nvSpPr>
          <p:cNvPr id="15" name="正方形/長方形 14">
            <a:extLst>
              <a:ext uri="{FF2B5EF4-FFF2-40B4-BE49-F238E27FC236}">
                <a16:creationId xmlns:a16="http://schemas.microsoft.com/office/drawing/2014/main" id="{9C6E70EE-66F3-86CF-4C14-B547DD60D3DB}"/>
              </a:ext>
            </a:extLst>
          </p:cNvPr>
          <p:cNvSpPr/>
          <p:nvPr/>
        </p:nvSpPr>
        <p:spPr>
          <a:xfrm>
            <a:off x="6180898" y="3249903"/>
            <a:ext cx="1551484" cy="474736"/>
          </a:xfrm>
          <a:prstGeom prst="rect">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sp>
        <p:nvSpPr>
          <p:cNvPr id="16" name="吹き出し: 角を丸めた四角形 15">
            <a:extLst>
              <a:ext uri="{FF2B5EF4-FFF2-40B4-BE49-F238E27FC236}">
                <a16:creationId xmlns:a16="http://schemas.microsoft.com/office/drawing/2014/main" id="{2E684234-57EE-D424-004A-ECE66316D83F}"/>
              </a:ext>
            </a:extLst>
          </p:cNvPr>
          <p:cNvSpPr/>
          <p:nvPr/>
        </p:nvSpPr>
        <p:spPr>
          <a:xfrm>
            <a:off x="7965776" y="2799977"/>
            <a:ext cx="2335552" cy="705769"/>
          </a:xfrm>
          <a:prstGeom prst="wedgeRoundRectCallout">
            <a:avLst>
              <a:gd name="adj1" fmla="val -57914"/>
              <a:gd name="adj2" fmla="val 35288"/>
              <a:gd name="adj3" fmla="val 16667"/>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必ず有効なメールアドレスをご指定ください</a:t>
            </a:r>
          </a:p>
        </p:txBody>
      </p:sp>
    </p:spTree>
    <p:extLst>
      <p:ext uri="{BB962C8B-B14F-4D97-AF65-F5344CB8AC3E}">
        <p14:creationId xmlns:p14="http://schemas.microsoft.com/office/powerpoint/2010/main" val="871793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8EFB363-C6F2-B72D-3FDB-6B98532D7540}"/>
              </a:ext>
            </a:extLst>
          </p:cNvPr>
          <p:cNvSpPr>
            <a:spLocks noGrp="1"/>
          </p:cNvSpPr>
          <p:nvPr>
            <p:ph type="body" sz="quarter" idx="10"/>
          </p:nvPr>
        </p:nvSpPr>
        <p:spPr>
          <a:xfrm>
            <a:off x="2438399" y="1288901"/>
            <a:ext cx="5939247" cy="4574567"/>
          </a:xfrm>
        </p:spPr>
        <p:txBody>
          <a:bodyPr>
            <a:normAutofit/>
          </a:bodyPr>
          <a:lstStyle/>
          <a:p>
            <a:r>
              <a:rPr lang="ja-JP" altLang="en-US" sz="2000" dirty="0"/>
              <a:t>導入の背景と目的</a:t>
            </a:r>
            <a:endParaRPr lang="en-US" altLang="ja-JP" sz="2000" dirty="0"/>
          </a:p>
          <a:p>
            <a:r>
              <a:rPr lang="en-US" altLang="ja-JP" sz="2000" dirty="0"/>
              <a:t>MOVO Berth</a:t>
            </a:r>
            <a:r>
              <a:rPr lang="ja-JP" altLang="en-US" sz="2000" dirty="0"/>
              <a:t>の説明</a:t>
            </a:r>
            <a:endParaRPr lang="en-US" altLang="ja-JP" sz="2000" dirty="0"/>
          </a:p>
          <a:p>
            <a:r>
              <a:rPr kumimoji="1" lang="ja-JP" altLang="en-US" sz="2000" dirty="0"/>
              <a:t>運用ルール及びスケジュール</a:t>
            </a:r>
            <a:endParaRPr kumimoji="1" lang="en-US" altLang="ja-JP" sz="2000" dirty="0"/>
          </a:p>
          <a:p>
            <a:r>
              <a:rPr lang="ja-JP" altLang="en-US" dirty="0"/>
              <a:t>予約をするための拠点コード登録</a:t>
            </a:r>
            <a:endParaRPr lang="en-US" altLang="ja-JP" dirty="0"/>
          </a:p>
          <a:p>
            <a:r>
              <a:rPr kumimoji="1" lang="ja-JP" altLang="en-US" dirty="0"/>
              <a:t>予約方法</a:t>
            </a:r>
            <a:endParaRPr kumimoji="1" lang="en-US" altLang="ja-JP" dirty="0"/>
          </a:p>
          <a:p>
            <a:r>
              <a:rPr kumimoji="1" lang="ja-JP" altLang="en-US" dirty="0"/>
              <a:t>よくある質問／問い合わせ先</a:t>
            </a:r>
            <a:endParaRPr kumimoji="1" lang="en-US" altLang="ja-JP" dirty="0"/>
          </a:p>
        </p:txBody>
      </p:sp>
      <p:sp>
        <p:nvSpPr>
          <p:cNvPr id="3" name="テキスト プレースホルダー 2">
            <a:extLst>
              <a:ext uri="{FF2B5EF4-FFF2-40B4-BE49-F238E27FC236}">
                <a16:creationId xmlns:a16="http://schemas.microsoft.com/office/drawing/2014/main" id="{88730C81-CCBA-6FF1-3D75-2AEF9354B9F7}"/>
              </a:ext>
            </a:extLst>
          </p:cNvPr>
          <p:cNvSpPr>
            <a:spLocks noGrp="1"/>
          </p:cNvSpPr>
          <p:nvPr>
            <p:ph type="body" sz="quarter" idx="11"/>
          </p:nvPr>
        </p:nvSpPr>
        <p:spPr>
          <a:xfrm>
            <a:off x="8673238" y="1288900"/>
            <a:ext cx="2955778" cy="4574567"/>
          </a:xfrm>
        </p:spPr>
        <p:txBody>
          <a:bodyPr/>
          <a:lstStyle/>
          <a:p>
            <a:r>
              <a:rPr lang="ja-JP" altLang="en-US" dirty="0"/>
              <a:t>山九</a:t>
            </a:r>
            <a:r>
              <a:rPr kumimoji="1" lang="ja-JP" altLang="en-US" dirty="0"/>
              <a:t>株式会社</a:t>
            </a:r>
            <a:endParaRPr kumimoji="1" lang="en-US" altLang="ja-JP" dirty="0"/>
          </a:p>
          <a:p>
            <a:r>
              <a:rPr lang="en-US" altLang="ja-JP" dirty="0" err="1"/>
              <a:t>Hacobu</a:t>
            </a:r>
            <a:endParaRPr lang="en-US" altLang="ja-JP" dirty="0"/>
          </a:p>
          <a:p>
            <a:r>
              <a:rPr lang="ja-JP" altLang="en-US" dirty="0"/>
              <a:t>山九</a:t>
            </a:r>
            <a:r>
              <a:rPr kumimoji="1" lang="ja-JP" altLang="en-US" dirty="0"/>
              <a:t>株式会社</a:t>
            </a:r>
            <a:endParaRPr kumimoji="1" lang="en-US" altLang="ja-JP" dirty="0"/>
          </a:p>
          <a:p>
            <a:r>
              <a:rPr lang="en-US" altLang="ja-JP" dirty="0" err="1"/>
              <a:t>Hacobu</a:t>
            </a:r>
            <a:endParaRPr lang="en-US" altLang="ja-JP" dirty="0"/>
          </a:p>
          <a:p>
            <a:r>
              <a:rPr lang="en-US" altLang="ja-JP" dirty="0" err="1"/>
              <a:t>Hacobu</a:t>
            </a:r>
            <a:endParaRPr lang="en-US" altLang="ja-JP" dirty="0"/>
          </a:p>
          <a:p>
            <a:r>
              <a:rPr lang="ja-JP" altLang="en-US" dirty="0"/>
              <a:t>山九</a:t>
            </a:r>
            <a:r>
              <a:rPr kumimoji="1" lang="ja-JP" altLang="en-US" dirty="0"/>
              <a:t>株式会社</a:t>
            </a:r>
            <a:endParaRPr kumimoji="1" lang="en-US" altLang="ja-JP" dirty="0"/>
          </a:p>
        </p:txBody>
      </p:sp>
    </p:spTree>
    <p:extLst>
      <p:ext uri="{BB962C8B-B14F-4D97-AF65-F5344CB8AC3E}">
        <p14:creationId xmlns:p14="http://schemas.microsoft.com/office/powerpoint/2010/main" val="2676698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399D61-54D0-D17F-FC4B-B00D16BF9144}"/>
              </a:ext>
            </a:extLst>
          </p:cNvPr>
          <p:cNvSpPr>
            <a:spLocks noGrp="1"/>
          </p:cNvSpPr>
          <p:nvPr>
            <p:ph type="title"/>
          </p:nvPr>
        </p:nvSpPr>
        <p:spPr/>
        <p:txBody>
          <a:bodyPr/>
          <a:lstStyle/>
          <a:p>
            <a:r>
              <a:rPr lang="en-US" altLang="ja-JP" sz="1600" b="1" dirty="0">
                <a:solidFill>
                  <a:schemeClr val="bg2"/>
                </a:solidFill>
              </a:rPr>
              <a:t>【</a:t>
            </a:r>
            <a:r>
              <a:rPr lang="ja-JP" altLang="en-US" sz="1600" b="1" dirty="0">
                <a:solidFill>
                  <a:schemeClr val="bg2"/>
                </a:solidFill>
              </a:rPr>
              <a:t>予約アカウントをお持ちでない</a:t>
            </a:r>
            <a:r>
              <a:rPr lang="ja-JP" altLang="en-US" b="1" dirty="0">
                <a:solidFill>
                  <a:schemeClr val="bg2"/>
                </a:solidFill>
              </a:rPr>
              <a:t>事業所</a:t>
            </a:r>
            <a:r>
              <a:rPr lang="en-US" altLang="ja-JP" sz="1600" b="1" dirty="0">
                <a:solidFill>
                  <a:schemeClr val="bg2"/>
                </a:solidFill>
              </a:rPr>
              <a:t>】</a:t>
            </a:r>
            <a:r>
              <a:rPr lang="ja-JP" altLang="en-US" sz="1600" dirty="0">
                <a:solidFill>
                  <a:schemeClr val="bg2"/>
                </a:solidFill>
              </a:rPr>
              <a:t>拠点コード登録申請</a:t>
            </a:r>
            <a:endParaRPr kumimoji="1" lang="ja-JP" altLang="en-US" dirty="0"/>
          </a:p>
        </p:txBody>
      </p:sp>
      <p:sp>
        <p:nvSpPr>
          <p:cNvPr id="6" name="矢印: 五方向 5">
            <a:extLst>
              <a:ext uri="{FF2B5EF4-FFF2-40B4-BE49-F238E27FC236}">
                <a16:creationId xmlns:a16="http://schemas.microsoft.com/office/drawing/2014/main" id="{B6724C4C-627F-494B-CA41-69E7BA1A37ED}"/>
              </a:ext>
            </a:extLst>
          </p:cNvPr>
          <p:cNvSpPr/>
          <p:nvPr/>
        </p:nvSpPr>
        <p:spPr>
          <a:xfrm>
            <a:off x="844731" y="900744"/>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tx1"/>
                </a:solidFill>
              </a:rPr>
              <a:t>専用フォームへアクセス</a:t>
            </a:r>
          </a:p>
        </p:txBody>
      </p:sp>
      <p:sp>
        <p:nvSpPr>
          <p:cNvPr id="7" name="矢印: 五方向 6">
            <a:extLst>
              <a:ext uri="{FF2B5EF4-FFF2-40B4-BE49-F238E27FC236}">
                <a16:creationId xmlns:a16="http://schemas.microsoft.com/office/drawing/2014/main" id="{792A0B1A-0CDC-2CAF-F8A4-3F3DDA71C1D4}"/>
              </a:ext>
            </a:extLst>
          </p:cNvPr>
          <p:cNvSpPr/>
          <p:nvPr/>
        </p:nvSpPr>
        <p:spPr>
          <a:xfrm>
            <a:off x="3439885" y="900744"/>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dirty="0">
                <a:solidFill>
                  <a:schemeClr val="tx1"/>
                </a:solidFill>
              </a:rPr>
              <a:t>基本</a:t>
            </a:r>
            <a:r>
              <a:rPr kumimoji="1" lang="ja-JP" altLang="en-US" dirty="0">
                <a:solidFill>
                  <a:schemeClr val="tx1"/>
                </a:solidFill>
              </a:rPr>
              <a:t>情報の入力</a:t>
            </a:r>
          </a:p>
        </p:txBody>
      </p:sp>
      <p:sp>
        <p:nvSpPr>
          <p:cNvPr id="8" name="矢印: 五方向 7">
            <a:extLst>
              <a:ext uri="{FF2B5EF4-FFF2-40B4-BE49-F238E27FC236}">
                <a16:creationId xmlns:a16="http://schemas.microsoft.com/office/drawing/2014/main" id="{5350C739-97A8-FC54-2C08-9268BF2621FC}"/>
              </a:ext>
            </a:extLst>
          </p:cNvPr>
          <p:cNvSpPr/>
          <p:nvPr/>
        </p:nvSpPr>
        <p:spPr>
          <a:xfrm>
            <a:off x="6035039" y="900744"/>
            <a:ext cx="2595154" cy="374468"/>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bg1"/>
                </a:solidFill>
              </a:rPr>
              <a:t>拠点情報の追加</a:t>
            </a:r>
          </a:p>
        </p:txBody>
      </p:sp>
      <p:sp>
        <p:nvSpPr>
          <p:cNvPr id="9" name="矢印: 五方向 8">
            <a:extLst>
              <a:ext uri="{FF2B5EF4-FFF2-40B4-BE49-F238E27FC236}">
                <a16:creationId xmlns:a16="http://schemas.microsoft.com/office/drawing/2014/main" id="{0F3A1D4C-7B89-03A3-7FAD-5E6495E35696}"/>
              </a:ext>
            </a:extLst>
          </p:cNvPr>
          <p:cNvSpPr/>
          <p:nvPr/>
        </p:nvSpPr>
        <p:spPr>
          <a:xfrm>
            <a:off x="8591003" y="890442"/>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dirty="0">
                <a:solidFill>
                  <a:schemeClr val="tx1"/>
                </a:solidFill>
              </a:rPr>
              <a:t>規約の同意・申請</a:t>
            </a:r>
            <a:endParaRPr kumimoji="1" lang="ja-JP" altLang="en-US" dirty="0">
              <a:solidFill>
                <a:schemeClr val="tx1"/>
              </a:solidFill>
            </a:endParaRPr>
          </a:p>
        </p:txBody>
      </p:sp>
      <p:pic>
        <p:nvPicPr>
          <p:cNvPr id="10" name="図 9">
            <a:extLst>
              <a:ext uri="{FF2B5EF4-FFF2-40B4-BE49-F238E27FC236}">
                <a16:creationId xmlns:a16="http://schemas.microsoft.com/office/drawing/2014/main" id="{75005E7A-5B37-8448-C5B8-90E7D3E38C88}"/>
              </a:ext>
            </a:extLst>
          </p:cNvPr>
          <p:cNvPicPr>
            <a:picLocks noChangeAspect="1"/>
          </p:cNvPicPr>
          <p:nvPr/>
        </p:nvPicPr>
        <p:blipFill rotWithShape="1">
          <a:blip r:embed="rId2"/>
          <a:srcRect b="23639"/>
          <a:stretch/>
        </p:blipFill>
        <p:spPr>
          <a:xfrm>
            <a:off x="801634" y="1701544"/>
            <a:ext cx="5592854" cy="3781068"/>
          </a:xfrm>
          <a:prstGeom prst="rect">
            <a:avLst/>
          </a:prstGeom>
        </p:spPr>
      </p:pic>
      <p:pic>
        <p:nvPicPr>
          <p:cNvPr id="11" name="図 10">
            <a:extLst>
              <a:ext uri="{FF2B5EF4-FFF2-40B4-BE49-F238E27FC236}">
                <a16:creationId xmlns:a16="http://schemas.microsoft.com/office/drawing/2014/main" id="{F0D1D661-34D5-29BE-12C7-E75EFDE3D7C1}"/>
              </a:ext>
            </a:extLst>
          </p:cNvPr>
          <p:cNvPicPr>
            <a:picLocks noChangeAspect="1"/>
          </p:cNvPicPr>
          <p:nvPr/>
        </p:nvPicPr>
        <p:blipFill rotWithShape="1">
          <a:blip r:embed="rId3"/>
          <a:srcRect t="12476" b="26191"/>
          <a:stretch/>
        </p:blipFill>
        <p:spPr>
          <a:xfrm>
            <a:off x="6643218" y="1578562"/>
            <a:ext cx="4542939" cy="4397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矢印: ストライプ 16">
            <a:extLst>
              <a:ext uri="{FF2B5EF4-FFF2-40B4-BE49-F238E27FC236}">
                <a16:creationId xmlns:a16="http://schemas.microsoft.com/office/drawing/2014/main" id="{E5384211-CCDF-B6C0-880E-B6E17B2A0080}"/>
              </a:ext>
            </a:extLst>
          </p:cNvPr>
          <p:cNvSpPr/>
          <p:nvPr/>
        </p:nvSpPr>
        <p:spPr>
          <a:xfrm>
            <a:off x="5856335" y="3708415"/>
            <a:ext cx="1002184" cy="969484"/>
          </a:xfrm>
          <a:prstGeom prst="stripedRightArrow">
            <a:avLst/>
          </a:prstGeom>
          <a:solidFill>
            <a:schemeClr val="accent3">
              <a:lumMod val="50000"/>
              <a:lumOff val="50000"/>
            </a:schemeClr>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43D5DDF8-7102-A1E3-EA86-18683301BEE0}"/>
              </a:ext>
            </a:extLst>
          </p:cNvPr>
          <p:cNvSpPr/>
          <p:nvPr/>
        </p:nvSpPr>
        <p:spPr>
          <a:xfrm>
            <a:off x="1265665" y="3291692"/>
            <a:ext cx="1730105" cy="543275"/>
          </a:xfrm>
          <a:prstGeom prst="rect">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F11504D2-FB65-8E86-E3CB-E2A0C8079048}"/>
              </a:ext>
            </a:extLst>
          </p:cNvPr>
          <p:cNvSpPr/>
          <p:nvPr/>
        </p:nvSpPr>
        <p:spPr>
          <a:xfrm>
            <a:off x="7043059" y="4949838"/>
            <a:ext cx="3669161" cy="993913"/>
          </a:xfrm>
          <a:prstGeom prst="rect">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A90E3CDD-EA4D-1606-FAF1-E0FFD7E15C6D}"/>
              </a:ext>
            </a:extLst>
          </p:cNvPr>
          <p:cNvSpPr/>
          <p:nvPr/>
        </p:nvSpPr>
        <p:spPr>
          <a:xfrm>
            <a:off x="7817071" y="3251261"/>
            <a:ext cx="2113395" cy="833872"/>
          </a:xfrm>
          <a:prstGeom prst="rect">
            <a:avLst/>
          </a:prstGeom>
          <a:pattFill prst="wdUpDiag">
            <a:fgClr>
              <a:schemeClr val="accent3">
                <a:lumMod val="20000"/>
                <a:lumOff val="80000"/>
              </a:schemeClr>
            </a:fgClr>
            <a:bgClr>
              <a:schemeClr val="bg1"/>
            </a:bgClr>
          </a:patt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予約先拠点の情報が表示されます</a:t>
            </a:r>
          </a:p>
        </p:txBody>
      </p:sp>
      <p:sp>
        <p:nvSpPr>
          <p:cNvPr id="24" name="吹き出し: 角を丸めた四角形 23">
            <a:extLst>
              <a:ext uri="{FF2B5EF4-FFF2-40B4-BE49-F238E27FC236}">
                <a16:creationId xmlns:a16="http://schemas.microsoft.com/office/drawing/2014/main" id="{8FFF1C12-B846-12B7-A779-B6BE1BA6214D}"/>
              </a:ext>
            </a:extLst>
          </p:cNvPr>
          <p:cNvSpPr/>
          <p:nvPr/>
        </p:nvSpPr>
        <p:spPr>
          <a:xfrm>
            <a:off x="1909712" y="3878413"/>
            <a:ext cx="3684759" cy="894466"/>
          </a:xfrm>
          <a:prstGeom prst="wedgeRoundRectCallout">
            <a:avLst>
              <a:gd name="adj1" fmla="val -34847"/>
              <a:gd name="adj2" fmla="val -74423"/>
              <a:gd name="adj3" fmla="val 16667"/>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p>
            <a:pPr algn="ctr"/>
            <a:r>
              <a:rPr lang="en-US" altLang="ja-JP" sz="2400" b="1" dirty="0">
                <a:solidFill>
                  <a:schemeClr val="bg2"/>
                </a:solidFill>
                <a:latin typeface="Meiryo UI" panose="020B0604030504040204" pitchFamily="50" charset="-128"/>
                <a:ea typeface="Meiryo UI" panose="020B0604030504040204" pitchFamily="50" charset="-128"/>
              </a:rPr>
              <a:t>SUVBO</a:t>
            </a:r>
          </a:p>
          <a:p>
            <a:pPr algn="ctr"/>
            <a:r>
              <a:rPr lang="ja-JP" altLang="en-US" dirty="0">
                <a:solidFill>
                  <a:schemeClr val="bg2"/>
                </a:solidFill>
                <a:latin typeface="Meiryo UI" panose="020B0604030504040204" pitchFamily="50" charset="-128"/>
                <a:ea typeface="Meiryo UI" panose="020B0604030504040204" pitchFamily="50" charset="-128"/>
              </a:rPr>
              <a:t>と入力</a:t>
            </a:r>
            <a:r>
              <a:rPr kumimoji="1" lang="ja-JP" altLang="en-US" dirty="0">
                <a:solidFill>
                  <a:schemeClr val="bg2"/>
                </a:solidFill>
                <a:latin typeface="Meiryo UI" panose="020B0604030504040204" pitchFamily="50" charset="-128"/>
                <a:ea typeface="Meiryo UI" panose="020B0604030504040204" pitchFamily="50" charset="-128"/>
              </a:rPr>
              <a:t>し、検索ボタンを押してください</a:t>
            </a:r>
            <a:endParaRPr lang="ja-JP" altLang="en-US" dirty="0">
              <a:solidFill>
                <a:schemeClr val="bg2"/>
              </a:solidFill>
              <a:latin typeface="Meiryo UI" panose="020B0604030504040204" pitchFamily="50" charset="-128"/>
              <a:ea typeface="Meiryo UI" panose="020B0604030504040204" pitchFamily="50" charset="-128"/>
            </a:endParaRPr>
          </a:p>
        </p:txBody>
      </p:sp>
      <p:sp>
        <p:nvSpPr>
          <p:cNvPr id="4" name="吹き出し: 角を丸めた四角形 3">
            <a:extLst>
              <a:ext uri="{FF2B5EF4-FFF2-40B4-BE49-F238E27FC236}">
                <a16:creationId xmlns:a16="http://schemas.microsoft.com/office/drawing/2014/main" id="{F6050252-0235-1837-27B6-6771AB2EB84F}"/>
              </a:ext>
            </a:extLst>
          </p:cNvPr>
          <p:cNvSpPr/>
          <p:nvPr/>
        </p:nvSpPr>
        <p:spPr>
          <a:xfrm>
            <a:off x="8104335" y="6079539"/>
            <a:ext cx="2794442" cy="458202"/>
          </a:xfrm>
          <a:prstGeom prst="wedgeRoundRectCallout">
            <a:avLst>
              <a:gd name="adj1" fmla="val -33918"/>
              <a:gd name="adj2" fmla="val -78831"/>
              <a:gd name="adj3" fmla="val 16667"/>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p>
            <a:pPr algn="ctr"/>
            <a:r>
              <a:rPr lang="ja-JP" altLang="en-US" dirty="0">
                <a:solidFill>
                  <a:schemeClr val="bg2"/>
                </a:solidFill>
                <a:latin typeface="Meiryo UI" panose="020B0604030504040204" pitchFamily="50" charset="-128"/>
                <a:ea typeface="Meiryo UI" panose="020B0604030504040204" pitchFamily="50" charset="-128"/>
              </a:rPr>
              <a:t>「なし」と入力ください</a:t>
            </a:r>
          </a:p>
        </p:txBody>
      </p:sp>
    </p:spTree>
    <p:extLst>
      <p:ext uri="{BB962C8B-B14F-4D97-AF65-F5344CB8AC3E}">
        <p14:creationId xmlns:p14="http://schemas.microsoft.com/office/powerpoint/2010/main" val="2864093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399D61-54D0-D17F-FC4B-B00D16BF9144}"/>
              </a:ext>
            </a:extLst>
          </p:cNvPr>
          <p:cNvSpPr>
            <a:spLocks noGrp="1"/>
          </p:cNvSpPr>
          <p:nvPr>
            <p:ph type="title"/>
          </p:nvPr>
        </p:nvSpPr>
        <p:spPr/>
        <p:txBody>
          <a:bodyPr/>
          <a:lstStyle/>
          <a:p>
            <a:r>
              <a:rPr lang="en-US" altLang="ja-JP" sz="1600" b="1" dirty="0">
                <a:solidFill>
                  <a:schemeClr val="bg2"/>
                </a:solidFill>
              </a:rPr>
              <a:t>【</a:t>
            </a:r>
            <a:r>
              <a:rPr lang="ja-JP" altLang="en-US" sz="1600" b="1" dirty="0">
                <a:solidFill>
                  <a:schemeClr val="bg2"/>
                </a:solidFill>
              </a:rPr>
              <a:t>予約アカウントをお持ちでない</a:t>
            </a:r>
            <a:r>
              <a:rPr lang="ja-JP" altLang="en-US" b="1" dirty="0">
                <a:solidFill>
                  <a:schemeClr val="bg2"/>
                </a:solidFill>
              </a:rPr>
              <a:t>事業所</a:t>
            </a:r>
            <a:r>
              <a:rPr lang="en-US" altLang="ja-JP" sz="1600" b="1" dirty="0">
                <a:solidFill>
                  <a:schemeClr val="bg2"/>
                </a:solidFill>
              </a:rPr>
              <a:t>】</a:t>
            </a:r>
            <a:r>
              <a:rPr lang="ja-JP" altLang="en-US" sz="1600" dirty="0">
                <a:solidFill>
                  <a:schemeClr val="bg2"/>
                </a:solidFill>
              </a:rPr>
              <a:t>拠点コード登録申請</a:t>
            </a:r>
            <a:endParaRPr kumimoji="1" lang="ja-JP" altLang="en-US" dirty="0"/>
          </a:p>
        </p:txBody>
      </p:sp>
      <p:sp>
        <p:nvSpPr>
          <p:cNvPr id="6" name="矢印: 五方向 5">
            <a:extLst>
              <a:ext uri="{FF2B5EF4-FFF2-40B4-BE49-F238E27FC236}">
                <a16:creationId xmlns:a16="http://schemas.microsoft.com/office/drawing/2014/main" id="{B6724C4C-627F-494B-CA41-69E7BA1A37ED}"/>
              </a:ext>
            </a:extLst>
          </p:cNvPr>
          <p:cNvSpPr/>
          <p:nvPr/>
        </p:nvSpPr>
        <p:spPr>
          <a:xfrm>
            <a:off x="844731" y="900744"/>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tx1"/>
                </a:solidFill>
              </a:rPr>
              <a:t>専用フォームへアクセス</a:t>
            </a:r>
          </a:p>
        </p:txBody>
      </p:sp>
      <p:sp>
        <p:nvSpPr>
          <p:cNvPr id="7" name="矢印: 五方向 6">
            <a:extLst>
              <a:ext uri="{FF2B5EF4-FFF2-40B4-BE49-F238E27FC236}">
                <a16:creationId xmlns:a16="http://schemas.microsoft.com/office/drawing/2014/main" id="{792A0B1A-0CDC-2CAF-F8A4-3F3DDA71C1D4}"/>
              </a:ext>
            </a:extLst>
          </p:cNvPr>
          <p:cNvSpPr/>
          <p:nvPr/>
        </p:nvSpPr>
        <p:spPr>
          <a:xfrm>
            <a:off x="3439885" y="900744"/>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dirty="0">
                <a:solidFill>
                  <a:schemeClr val="tx1"/>
                </a:solidFill>
              </a:rPr>
              <a:t>基本</a:t>
            </a:r>
            <a:r>
              <a:rPr kumimoji="1" lang="ja-JP" altLang="en-US" dirty="0">
                <a:solidFill>
                  <a:schemeClr val="tx1"/>
                </a:solidFill>
              </a:rPr>
              <a:t>情報の入力</a:t>
            </a:r>
          </a:p>
        </p:txBody>
      </p:sp>
      <p:sp>
        <p:nvSpPr>
          <p:cNvPr id="8" name="矢印: 五方向 7">
            <a:extLst>
              <a:ext uri="{FF2B5EF4-FFF2-40B4-BE49-F238E27FC236}">
                <a16:creationId xmlns:a16="http://schemas.microsoft.com/office/drawing/2014/main" id="{5350C739-97A8-FC54-2C08-9268BF2621FC}"/>
              </a:ext>
            </a:extLst>
          </p:cNvPr>
          <p:cNvSpPr/>
          <p:nvPr/>
        </p:nvSpPr>
        <p:spPr>
          <a:xfrm>
            <a:off x="6035039" y="900744"/>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tx1"/>
                </a:solidFill>
              </a:rPr>
              <a:t>拠点情報の追加</a:t>
            </a:r>
          </a:p>
        </p:txBody>
      </p:sp>
      <p:sp>
        <p:nvSpPr>
          <p:cNvPr id="9" name="矢印: 五方向 8">
            <a:extLst>
              <a:ext uri="{FF2B5EF4-FFF2-40B4-BE49-F238E27FC236}">
                <a16:creationId xmlns:a16="http://schemas.microsoft.com/office/drawing/2014/main" id="{0F3A1D4C-7B89-03A3-7FAD-5E6495E35696}"/>
              </a:ext>
            </a:extLst>
          </p:cNvPr>
          <p:cNvSpPr/>
          <p:nvPr/>
        </p:nvSpPr>
        <p:spPr>
          <a:xfrm>
            <a:off x="8591003" y="890442"/>
            <a:ext cx="2595154" cy="37446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dirty="0">
                <a:solidFill>
                  <a:schemeClr val="bg1"/>
                </a:solidFill>
              </a:rPr>
              <a:t>規約の同意・申請</a:t>
            </a:r>
            <a:endParaRPr kumimoji="1" lang="ja-JP" altLang="en-US" dirty="0">
              <a:solidFill>
                <a:schemeClr val="bg1"/>
              </a:solidFill>
            </a:endParaRPr>
          </a:p>
        </p:txBody>
      </p:sp>
      <p:pic>
        <p:nvPicPr>
          <p:cNvPr id="3" name="コンテンツ プレースホルダー 13">
            <a:extLst>
              <a:ext uri="{FF2B5EF4-FFF2-40B4-BE49-F238E27FC236}">
                <a16:creationId xmlns:a16="http://schemas.microsoft.com/office/drawing/2014/main" id="{F0CCD5EA-6C21-1375-878F-D69172C8FFDD}"/>
              </a:ext>
            </a:extLst>
          </p:cNvPr>
          <p:cNvPicPr>
            <a:picLocks noChangeAspect="1"/>
          </p:cNvPicPr>
          <p:nvPr/>
        </p:nvPicPr>
        <p:blipFill>
          <a:blip r:embed="rId2"/>
          <a:stretch>
            <a:fillRect/>
          </a:stretch>
        </p:blipFill>
        <p:spPr>
          <a:xfrm>
            <a:off x="673843" y="2068379"/>
            <a:ext cx="4533900" cy="231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図 11">
            <a:extLst>
              <a:ext uri="{FF2B5EF4-FFF2-40B4-BE49-F238E27FC236}">
                <a16:creationId xmlns:a16="http://schemas.microsoft.com/office/drawing/2014/main" id="{83F1D0A1-1253-D339-21F1-CFC19DAF4FD6}"/>
              </a:ext>
            </a:extLst>
          </p:cNvPr>
          <p:cNvPicPr>
            <a:picLocks noChangeAspect="1"/>
          </p:cNvPicPr>
          <p:nvPr/>
        </p:nvPicPr>
        <p:blipFill>
          <a:blip r:embed="rId3"/>
          <a:stretch>
            <a:fillRect/>
          </a:stretch>
        </p:blipFill>
        <p:spPr>
          <a:xfrm>
            <a:off x="6769841" y="2068490"/>
            <a:ext cx="4572235" cy="2311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矢印: ストライプ 12">
            <a:extLst>
              <a:ext uri="{FF2B5EF4-FFF2-40B4-BE49-F238E27FC236}">
                <a16:creationId xmlns:a16="http://schemas.microsoft.com/office/drawing/2014/main" id="{6F4776F7-AEF0-3D5A-F5CD-4012A01C2A27}"/>
              </a:ext>
            </a:extLst>
          </p:cNvPr>
          <p:cNvSpPr/>
          <p:nvPr/>
        </p:nvSpPr>
        <p:spPr>
          <a:xfrm>
            <a:off x="5653330" y="2730711"/>
            <a:ext cx="764661" cy="969484"/>
          </a:xfrm>
          <a:prstGeom prst="stripedRightArrow">
            <a:avLst/>
          </a:prstGeom>
          <a:solidFill>
            <a:schemeClr val="accent3">
              <a:lumMod val="50000"/>
              <a:lumOff val="50000"/>
            </a:schemeClr>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2C8F8A0C-20D8-ECA1-F209-5FB2413ECBBD}"/>
              </a:ext>
            </a:extLst>
          </p:cNvPr>
          <p:cNvSpPr/>
          <p:nvPr/>
        </p:nvSpPr>
        <p:spPr>
          <a:xfrm>
            <a:off x="866252" y="2542177"/>
            <a:ext cx="243871" cy="272766"/>
          </a:xfrm>
          <a:prstGeom prst="rect">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ja-JP" altLang="en-US"/>
          </a:p>
        </p:txBody>
      </p:sp>
      <p:sp>
        <p:nvSpPr>
          <p:cNvPr id="15" name="正方形/長方形 14">
            <a:extLst>
              <a:ext uri="{FF2B5EF4-FFF2-40B4-BE49-F238E27FC236}">
                <a16:creationId xmlns:a16="http://schemas.microsoft.com/office/drawing/2014/main" id="{7E6EA3EE-C8CD-842A-496C-4CD7EAF6C793}"/>
              </a:ext>
            </a:extLst>
          </p:cNvPr>
          <p:cNvSpPr/>
          <p:nvPr/>
        </p:nvSpPr>
        <p:spPr>
          <a:xfrm>
            <a:off x="866252" y="3153803"/>
            <a:ext cx="243871" cy="272766"/>
          </a:xfrm>
          <a:prstGeom prst="rect">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ja-JP" altLang="en-US"/>
          </a:p>
        </p:txBody>
      </p:sp>
      <p:sp>
        <p:nvSpPr>
          <p:cNvPr id="16" name="正方形/長方形 15">
            <a:extLst>
              <a:ext uri="{FF2B5EF4-FFF2-40B4-BE49-F238E27FC236}">
                <a16:creationId xmlns:a16="http://schemas.microsoft.com/office/drawing/2014/main" id="{55998546-84EE-9A0C-16FD-D3D18B41547E}"/>
              </a:ext>
            </a:extLst>
          </p:cNvPr>
          <p:cNvSpPr/>
          <p:nvPr/>
        </p:nvSpPr>
        <p:spPr>
          <a:xfrm>
            <a:off x="8619659" y="4001343"/>
            <a:ext cx="901990" cy="319568"/>
          </a:xfrm>
          <a:prstGeom prst="rect">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ja-JP" altLang="en-US"/>
          </a:p>
        </p:txBody>
      </p:sp>
      <p:sp>
        <p:nvSpPr>
          <p:cNvPr id="20" name="吹き出し: 角を丸めた四角形 19">
            <a:extLst>
              <a:ext uri="{FF2B5EF4-FFF2-40B4-BE49-F238E27FC236}">
                <a16:creationId xmlns:a16="http://schemas.microsoft.com/office/drawing/2014/main" id="{276DBA79-E1D4-0D7D-9677-906E6C2AB33A}"/>
              </a:ext>
            </a:extLst>
          </p:cNvPr>
          <p:cNvSpPr/>
          <p:nvPr/>
        </p:nvSpPr>
        <p:spPr>
          <a:xfrm>
            <a:off x="879209" y="3632675"/>
            <a:ext cx="2687564" cy="705769"/>
          </a:xfrm>
          <a:prstGeom prst="wedgeRoundRectCallout">
            <a:avLst>
              <a:gd name="adj1" fmla="val -21913"/>
              <a:gd name="adj2" fmla="val -76606"/>
              <a:gd name="adj3" fmla="val 16667"/>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規定・規約について同意の✔をお願いします</a:t>
            </a:r>
          </a:p>
        </p:txBody>
      </p:sp>
      <p:sp>
        <p:nvSpPr>
          <p:cNvPr id="21" name="吹き出し: 角を丸めた四角形 20">
            <a:extLst>
              <a:ext uri="{FF2B5EF4-FFF2-40B4-BE49-F238E27FC236}">
                <a16:creationId xmlns:a16="http://schemas.microsoft.com/office/drawing/2014/main" id="{9306D607-1716-7CE1-EE5F-FE450F431EC1}"/>
              </a:ext>
            </a:extLst>
          </p:cNvPr>
          <p:cNvSpPr/>
          <p:nvPr/>
        </p:nvSpPr>
        <p:spPr>
          <a:xfrm>
            <a:off x="7973044" y="4531216"/>
            <a:ext cx="3299936" cy="705769"/>
          </a:xfrm>
          <a:prstGeom prst="wedgeRoundRectCallout">
            <a:avLst>
              <a:gd name="adj1" fmla="val -19308"/>
              <a:gd name="adj2" fmla="val -80139"/>
              <a:gd name="adj3" fmla="val 16667"/>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すべての入力が完了したら</a:t>
            </a:r>
            <a:r>
              <a:rPr kumimoji="1" lang="en-US" altLang="ja-JP" dirty="0">
                <a:solidFill>
                  <a:schemeClr val="tx1"/>
                </a:solidFill>
                <a:latin typeface="Meiryo UI" panose="020B0604030504040204" pitchFamily="50" charset="-128"/>
                <a:ea typeface="Meiryo UI" panose="020B0604030504040204" pitchFamily="50" charset="-128"/>
              </a:rPr>
              <a:t/>
            </a:r>
            <a:br>
              <a:rPr kumimoji="1" lang="en-US" altLang="ja-JP" dirty="0">
                <a:solidFill>
                  <a:schemeClr val="tx1"/>
                </a:solidFill>
                <a:latin typeface="Meiryo UI" panose="020B0604030504040204" pitchFamily="50" charset="-128"/>
                <a:ea typeface="Meiryo UI" panose="020B0604030504040204" pitchFamily="50" charset="-128"/>
              </a:rPr>
            </a:br>
            <a:r>
              <a:rPr kumimoji="1" lang="ja-JP" altLang="en-US" dirty="0">
                <a:solidFill>
                  <a:schemeClr val="tx1"/>
                </a:solidFill>
                <a:latin typeface="Meiryo UI" panose="020B0604030504040204" pitchFamily="50" charset="-128"/>
                <a:ea typeface="Meiryo UI" panose="020B0604030504040204" pitchFamily="50" charset="-128"/>
              </a:rPr>
              <a:t>登録申請ボタンを押してください</a:t>
            </a:r>
          </a:p>
        </p:txBody>
      </p:sp>
    </p:spTree>
    <p:extLst>
      <p:ext uri="{BB962C8B-B14F-4D97-AF65-F5344CB8AC3E}">
        <p14:creationId xmlns:p14="http://schemas.microsoft.com/office/powerpoint/2010/main" val="3344863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CBC897-B2E4-32E6-213D-D3137C8A9F66}"/>
              </a:ext>
            </a:extLst>
          </p:cNvPr>
          <p:cNvSpPr>
            <a:spLocks noGrp="1"/>
          </p:cNvSpPr>
          <p:nvPr>
            <p:ph type="title"/>
          </p:nvPr>
        </p:nvSpPr>
        <p:spPr/>
        <p:txBody>
          <a:bodyPr/>
          <a:lstStyle/>
          <a:p>
            <a:r>
              <a:rPr lang="en-US" altLang="ja-JP" sz="1600" b="1" dirty="0">
                <a:solidFill>
                  <a:schemeClr val="bg2"/>
                </a:solidFill>
              </a:rPr>
              <a:t>【</a:t>
            </a:r>
            <a:r>
              <a:rPr lang="ja-JP" altLang="en-US" sz="1600" b="1" dirty="0">
                <a:solidFill>
                  <a:schemeClr val="bg2"/>
                </a:solidFill>
              </a:rPr>
              <a:t>予約アカウントをお持ちでない</a:t>
            </a:r>
            <a:r>
              <a:rPr lang="ja-JP" altLang="en-US" b="1" dirty="0">
                <a:solidFill>
                  <a:schemeClr val="bg2"/>
                </a:solidFill>
              </a:rPr>
              <a:t>事業所</a:t>
            </a:r>
            <a:r>
              <a:rPr lang="en-US" altLang="ja-JP" sz="1600" b="1" dirty="0">
                <a:solidFill>
                  <a:schemeClr val="bg2"/>
                </a:solidFill>
              </a:rPr>
              <a:t>】</a:t>
            </a:r>
            <a:r>
              <a:rPr kumimoji="1" lang="ja-JP" altLang="en-US" dirty="0"/>
              <a:t>パスワード設定依頼メールの配信</a:t>
            </a:r>
          </a:p>
        </p:txBody>
      </p:sp>
      <p:sp>
        <p:nvSpPr>
          <p:cNvPr id="3" name="テキスト プレースホルダー 2">
            <a:extLst>
              <a:ext uri="{FF2B5EF4-FFF2-40B4-BE49-F238E27FC236}">
                <a16:creationId xmlns:a16="http://schemas.microsoft.com/office/drawing/2014/main" id="{0408AC1B-93A4-B1DC-B62A-9CD967D1FD46}"/>
              </a:ext>
            </a:extLst>
          </p:cNvPr>
          <p:cNvSpPr>
            <a:spLocks noGrp="1"/>
          </p:cNvSpPr>
          <p:nvPr>
            <p:ph type="body" sz="quarter" idx="10"/>
          </p:nvPr>
        </p:nvSpPr>
        <p:spPr/>
        <p:txBody>
          <a:bodyPr/>
          <a:lstStyle/>
          <a:p>
            <a:r>
              <a:rPr kumimoji="1" lang="ja-JP" altLang="en-US" dirty="0"/>
              <a:t>申請から</a:t>
            </a:r>
            <a:r>
              <a:rPr kumimoji="1" lang="en-US" altLang="ja-JP" dirty="0"/>
              <a:t>5</a:t>
            </a:r>
            <a:r>
              <a:rPr kumimoji="1" lang="ja-JP" altLang="en-US" dirty="0"/>
              <a:t>営業日以内に、ログインパスワード設定のメールを配信いたします</a:t>
            </a:r>
          </a:p>
        </p:txBody>
      </p:sp>
      <p:sp>
        <p:nvSpPr>
          <p:cNvPr id="8" name="正方形/長方形 7">
            <a:extLst>
              <a:ext uri="{FF2B5EF4-FFF2-40B4-BE49-F238E27FC236}">
                <a16:creationId xmlns:a16="http://schemas.microsoft.com/office/drawing/2014/main" id="{F301B81A-E39B-C7A7-E47F-4AE53783B7AE}"/>
              </a:ext>
            </a:extLst>
          </p:cNvPr>
          <p:cNvSpPr/>
          <p:nvPr/>
        </p:nvSpPr>
        <p:spPr>
          <a:xfrm>
            <a:off x="2856411" y="3866605"/>
            <a:ext cx="3152503" cy="1219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900" dirty="0">
                <a:solidFill>
                  <a:schemeClr val="tx2"/>
                </a:solidFill>
              </a:rPr>
              <a:t>設定用の</a:t>
            </a:r>
            <a:r>
              <a:rPr kumimoji="1" lang="en-US" altLang="ja-JP" sz="900" dirty="0">
                <a:solidFill>
                  <a:schemeClr val="tx2"/>
                </a:solidFill>
              </a:rPr>
              <a:t>URL</a:t>
            </a:r>
            <a:r>
              <a:rPr lang="ja-JP" altLang="en-US" sz="900" dirty="0">
                <a:solidFill>
                  <a:schemeClr val="tx2"/>
                </a:solidFill>
              </a:rPr>
              <a:t>記載</a:t>
            </a:r>
            <a:endParaRPr kumimoji="1" lang="ja-JP" altLang="en-US" sz="900" dirty="0">
              <a:solidFill>
                <a:schemeClr val="tx2"/>
              </a:solidFill>
            </a:endParaRPr>
          </a:p>
        </p:txBody>
      </p:sp>
      <p:pic>
        <p:nvPicPr>
          <p:cNvPr id="9" name="図 8">
            <a:extLst>
              <a:ext uri="{FF2B5EF4-FFF2-40B4-BE49-F238E27FC236}">
                <a16:creationId xmlns:a16="http://schemas.microsoft.com/office/drawing/2014/main" id="{3FFD5172-D824-8F9D-4E8B-40D39F7DBD40}"/>
              </a:ext>
            </a:extLst>
          </p:cNvPr>
          <p:cNvPicPr>
            <a:picLocks noChangeAspect="1"/>
          </p:cNvPicPr>
          <p:nvPr/>
        </p:nvPicPr>
        <p:blipFill>
          <a:blip r:embed="rId2"/>
          <a:stretch>
            <a:fillRect/>
          </a:stretch>
        </p:blipFill>
        <p:spPr>
          <a:xfrm>
            <a:off x="2564375" y="1277766"/>
            <a:ext cx="6889077" cy="4999153"/>
          </a:xfrm>
          <a:prstGeom prst="rect">
            <a:avLst/>
          </a:prstGeom>
        </p:spPr>
      </p:pic>
    </p:spTree>
    <p:extLst>
      <p:ext uri="{BB962C8B-B14F-4D97-AF65-F5344CB8AC3E}">
        <p14:creationId xmlns:p14="http://schemas.microsoft.com/office/powerpoint/2010/main" val="2438867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399D61-54D0-D17F-FC4B-B00D16BF9144}"/>
              </a:ext>
            </a:extLst>
          </p:cNvPr>
          <p:cNvSpPr>
            <a:spLocks noGrp="1"/>
          </p:cNvSpPr>
          <p:nvPr>
            <p:ph type="title"/>
          </p:nvPr>
        </p:nvSpPr>
        <p:spPr/>
        <p:txBody>
          <a:bodyPr/>
          <a:lstStyle/>
          <a:p>
            <a:r>
              <a:rPr lang="en-US" altLang="ja-JP" sz="1600" b="1" dirty="0">
                <a:solidFill>
                  <a:schemeClr val="bg2"/>
                </a:solidFill>
              </a:rPr>
              <a:t>【</a:t>
            </a:r>
            <a:r>
              <a:rPr lang="ja-JP" altLang="en-US" sz="1600" b="1" dirty="0">
                <a:solidFill>
                  <a:schemeClr val="bg2"/>
                </a:solidFill>
              </a:rPr>
              <a:t>予約アカウントをお持ちの事業所</a:t>
            </a:r>
            <a:r>
              <a:rPr lang="en-US" altLang="ja-JP" sz="1600" b="1" dirty="0">
                <a:solidFill>
                  <a:schemeClr val="bg2"/>
                </a:solidFill>
              </a:rPr>
              <a:t>】</a:t>
            </a:r>
            <a:r>
              <a:rPr lang="ja-JP" altLang="en-US" sz="1600" dirty="0">
                <a:solidFill>
                  <a:schemeClr val="bg2"/>
                </a:solidFill>
              </a:rPr>
              <a:t>拠点コード登録申請</a:t>
            </a:r>
            <a:endParaRPr kumimoji="1" lang="ja-JP" altLang="en-US" dirty="0"/>
          </a:p>
        </p:txBody>
      </p:sp>
      <p:sp>
        <p:nvSpPr>
          <p:cNvPr id="6" name="矢印: 五方向 5">
            <a:extLst>
              <a:ext uri="{FF2B5EF4-FFF2-40B4-BE49-F238E27FC236}">
                <a16:creationId xmlns:a16="http://schemas.microsoft.com/office/drawing/2014/main" id="{B6724C4C-627F-494B-CA41-69E7BA1A37ED}"/>
              </a:ext>
            </a:extLst>
          </p:cNvPr>
          <p:cNvSpPr/>
          <p:nvPr/>
        </p:nvSpPr>
        <p:spPr>
          <a:xfrm>
            <a:off x="844731" y="900744"/>
            <a:ext cx="2595154" cy="37446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bg1"/>
                </a:solidFill>
              </a:rPr>
              <a:t>新規登録画面を開く</a:t>
            </a:r>
            <a:endParaRPr kumimoji="1" lang="en-US" altLang="ja-JP" dirty="0">
              <a:solidFill>
                <a:schemeClr val="bg1"/>
              </a:solidFill>
            </a:endParaRPr>
          </a:p>
        </p:txBody>
      </p:sp>
      <p:sp>
        <p:nvSpPr>
          <p:cNvPr id="7" name="矢印: 五方向 6">
            <a:extLst>
              <a:ext uri="{FF2B5EF4-FFF2-40B4-BE49-F238E27FC236}">
                <a16:creationId xmlns:a16="http://schemas.microsoft.com/office/drawing/2014/main" id="{792A0B1A-0CDC-2CAF-F8A4-3F3DDA71C1D4}"/>
              </a:ext>
            </a:extLst>
          </p:cNvPr>
          <p:cNvSpPr/>
          <p:nvPr/>
        </p:nvSpPr>
        <p:spPr>
          <a:xfrm>
            <a:off x="6037943" y="890442"/>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tx1"/>
                </a:solidFill>
              </a:rPr>
              <a:t>予約先拠点のコード入力</a:t>
            </a:r>
          </a:p>
        </p:txBody>
      </p:sp>
      <p:sp>
        <p:nvSpPr>
          <p:cNvPr id="9" name="矢印: 五方向 8">
            <a:extLst>
              <a:ext uri="{FF2B5EF4-FFF2-40B4-BE49-F238E27FC236}">
                <a16:creationId xmlns:a16="http://schemas.microsoft.com/office/drawing/2014/main" id="{0F3A1D4C-7B89-03A3-7FAD-5E6495E35696}"/>
              </a:ext>
            </a:extLst>
          </p:cNvPr>
          <p:cNvSpPr/>
          <p:nvPr/>
        </p:nvSpPr>
        <p:spPr>
          <a:xfrm>
            <a:off x="8634548" y="890442"/>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tx1"/>
                </a:solidFill>
              </a:rPr>
              <a:t>申請の登録</a:t>
            </a:r>
          </a:p>
        </p:txBody>
      </p:sp>
      <p:grpSp>
        <p:nvGrpSpPr>
          <p:cNvPr id="10" name="グループ化 9">
            <a:extLst>
              <a:ext uri="{FF2B5EF4-FFF2-40B4-BE49-F238E27FC236}">
                <a16:creationId xmlns:a16="http://schemas.microsoft.com/office/drawing/2014/main" id="{5DD03E79-0209-ED29-2E23-26EABB3A2F6D}"/>
              </a:ext>
            </a:extLst>
          </p:cNvPr>
          <p:cNvGrpSpPr/>
          <p:nvPr/>
        </p:nvGrpSpPr>
        <p:grpSpPr>
          <a:xfrm>
            <a:off x="778622" y="2470988"/>
            <a:ext cx="5943486" cy="2545750"/>
            <a:chOff x="552199" y="2131354"/>
            <a:chExt cx="5943486" cy="2545750"/>
          </a:xfrm>
        </p:grpSpPr>
        <p:pic>
          <p:nvPicPr>
            <p:cNvPr id="11" name="図 10">
              <a:extLst>
                <a:ext uri="{FF2B5EF4-FFF2-40B4-BE49-F238E27FC236}">
                  <a16:creationId xmlns:a16="http://schemas.microsoft.com/office/drawing/2014/main" id="{A26558D3-18D6-F163-9CC6-C41C941419D1}"/>
                </a:ext>
              </a:extLst>
            </p:cNvPr>
            <p:cNvPicPr>
              <a:picLocks noChangeAspect="1"/>
            </p:cNvPicPr>
            <p:nvPr/>
          </p:nvPicPr>
          <p:blipFill>
            <a:blip r:embed="rId2"/>
            <a:stretch>
              <a:fillRect/>
            </a:stretch>
          </p:blipFill>
          <p:spPr>
            <a:xfrm>
              <a:off x="555602" y="2131354"/>
              <a:ext cx="5940083" cy="2545750"/>
            </a:xfrm>
            <a:prstGeom prst="rect">
              <a:avLst/>
            </a:prstGeom>
            <a:effectLst>
              <a:outerShdw blurRad="50800" dist="38100" dir="2700000" algn="tl" rotWithShape="0">
                <a:prstClr val="black">
                  <a:alpha val="40000"/>
                </a:prstClr>
              </a:outerShdw>
            </a:effectLst>
          </p:spPr>
        </p:pic>
        <p:pic>
          <p:nvPicPr>
            <p:cNvPr id="17" name="図 16">
              <a:extLst>
                <a:ext uri="{FF2B5EF4-FFF2-40B4-BE49-F238E27FC236}">
                  <a16:creationId xmlns:a16="http://schemas.microsoft.com/office/drawing/2014/main" id="{E79F25CD-A276-0583-FD68-E04E8C12DCA4}"/>
                </a:ext>
              </a:extLst>
            </p:cNvPr>
            <p:cNvPicPr>
              <a:picLocks noChangeAspect="1"/>
            </p:cNvPicPr>
            <p:nvPr/>
          </p:nvPicPr>
          <p:blipFill>
            <a:blip r:embed="rId3"/>
            <a:stretch>
              <a:fillRect/>
            </a:stretch>
          </p:blipFill>
          <p:spPr>
            <a:xfrm>
              <a:off x="552199" y="2171786"/>
              <a:ext cx="1354715" cy="283216"/>
            </a:xfrm>
            <a:prstGeom prst="rect">
              <a:avLst/>
            </a:prstGeom>
          </p:spPr>
        </p:pic>
      </p:grpSp>
      <p:pic>
        <p:nvPicPr>
          <p:cNvPr id="18" name="図 17">
            <a:extLst>
              <a:ext uri="{FF2B5EF4-FFF2-40B4-BE49-F238E27FC236}">
                <a16:creationId xmlns:a16="http://schemas.microsoft.com/office/drawing/2014/main" id="{03755CE0-9E8E-A823-B8E1-9996EAC6A5E4}"/>
              </a:ext>
            </a:extLst>
          </p:cNvPr>
          <p:cNvPicPr>
            <a:picLocks noChangeAspect="1"/>
          </p:cNvPicPr>
          <p:nvPr/>
        </p:nvPicPr>
        <p:blipFill>
          <a:blip r:embed="rId4"/>
          <a:stretch>
            <a:fillRect/>
          </a:stretch>
        </p:blipFill>
        <p:spPr>
          <a:xfrm>
            <a:off x="7529260" y="2254220"/>
            <a:ext cx="4186229" cy="32267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正方形/長方形 18">
            <a:extLst>
              <a:ext uri="{FF2B5EF4-FFF2-40B4-BE49-F238E27FC236}">
                <a16:creationId xmlns:a16="http://schemas.microsoft.com/office/drawing/2014/main" id="{CB2B3D8B-0399-4855-B66C-22BEC18F50BE}"/>
              </a:ext>
            </a:extLst>
          </p:cNvPr>
          <p:cNvSpPr/>
          <p:nvPr/>
        </p:nvSpPr>
        <p:spPr>
          <a:xfrm>
            <a:off x="778825" y="3768071"/>
            <a:ext cx="1310898" cy="265089"/>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52F459DF-DCE9-36A1-08EB-848BA9F88B1C}"/>
              </a:ext>
            </a:extLst>
          </p:cNvPr>
          <p:cNvSpPr/>
          <p:nvPr/>
        </p:nvSpPr>
        <p:spPr>
          <a:xfrm>
            <a:off x="2242493" y="2903319"/>
            <a:ext cx="2184989" cy="421121"/>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A903DE8D-CD1D-2353-3E3C-B98F1E5F912F}"/>
              </a:ext>
            </a:extLst>
          </p:cNvPr>
          <p:cNvSpPr/>
          <p:nvPr/>
        </p:nvSpPr>
        <p:spPr>
          <a:xfrm>
            <a:off x="7607995" y="2852913"/>
            <a:ext cx="1179683" cy="405269"/>
          </a:xfrm>
          <a:prstGeom prst="rect">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cxnSp>
        <p:nvCxnSpPr>
          <p:cNvPr id="24" name="コネクタ: カギ線 23">
            <a:extLst>
              <a:ext uri="{FF2B5EF4-FFF2-40B4-BE49-F238E27FC236}">
                <a16:creationId xmlns:a16="http://schemas.microsoft.com/office/drawing/2014/main" id="{2856439A-4E66-2A9A-382C-9F56952E93BD}"/>
              </a:ext>
            </a:extLst>
          </p:cNvPr>
          <p:cNvCxnSpPr>
            <a:cxnSpLocks/>
            <a:stCxn id="19" idx="0"/>
            <a:endCxn id="22" idx="1"/>
          </p:cNvCxnSpPr>
          <p:nvPr/>
        </p:nvCxnSpPr>
        <p:spPr>
          <a:xfrm rot="5400000" flipH="1" flipV="1">
            <a:off x="1511288" y="3036867"/>
            <a:ext cx="654191" cy="808219"/>
          </a:xfrm>
          <a:prstGeom prst="bentConnector2">
            <a:avLst/>
          </a:prstGeom>
          <a:ln w="3810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コネクタ: カギ線 24">
            <a:extLst>
              <a:ext uri="{FF2B5EF4-FFF2-40B4-BE49-F238E27FC236}">
                <a16:creationId xmlns:a16="http://schemas.microsoft.com/office/drawing/2014/main" id="{FA95E282-CFB6-42E8-CA72-C88D25D96D0F}"/>
              </a:ext>
            </a:extLst>
          </p:cNvPr>
          <p:cNvCxnSpPr>
            <a:cxnSpLocks/>
            <a:stCxn id="22" idx="2"/>
            <a:endCxn id="23" idx="1"/>
          </p:cNvCxnSpPr>
          <p:nvPr/>
        </p:nvCxnSpPr>
        <p:spPr>
          <a:xfrm rot="5400000" flipH="1" flipV="1">
            <a:off x="5337045" y="1053490"/>
            <a:ext cx="268892" cy="4273007"/>
          </a:xfrm>
          <a:prstGeom prst="bentConnector4">
            <a:avLst>
              <a:gd name="adj1" fmla="val -85016"/>
              <a:gd name="adj2" fmla="val 62784"/>
            </a:avLst>
          </a:prstGeom>
          <a:ln w="3810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0B2CC612-41C8-B85F-507E-A3CE677A3AC3}"/>
              </a:ext>
            </a:extLst>
          </p:cNvPr>
          <p:cNvSpPr/>
          <p:nvPr/>
        </p:nvSpPr>
        <p:spPr>
          <a:xfrm>
            <a:off x="778826" y="3768071"/>
            <a:ext cx="1310898" cy="265089"/>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975E8718-EB6A-1EF0-4768-2CFB5B55C46C}"/>
              </a:ext>
            </a:extLst>
          </p:cNvPr>
          <p:cNvSpPr/>
          <p:nvPr/>
        </p:nvSpPr>
        <p:spPr>
          <a:xfrm>
            <a:off x="2242494" y="2903319"/>
            <a:ext cx="2184989" cy="421121"/>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cxnSp>
        <p:nvCxnSpPr>
          <p:cNvPr id="28" name="コネクタ: カギ線 27">
            <a:extLst>
              <a:ext uri="{FF2B5EF4-FFF2-40B4-BE49-F238E27FC236}">
                <a16:creationId xmlns:a16="http://schemas.microsoft.com/office/drawing/2014/main" id="{F514196E-33AC-783F-C7C3-5BAD9BB1C9AD}"/>
              </a:ext>
            </a:extLst>
          </p:cNvPr>
          <p:cNvCxnSpPr>
            <a:cxnSpLocks/>
            <a:stCxn id="26" idx="0"/>
            <a:endCxn id="27" idx="1"/>
          </p:cNvCxnSpPr>
          <p:nvPr/>
        </p:nvCxnSpPr>
        <p:spPr>
          <a:xfrm rot="5400000" flipH="1" flipV="1">
            <a:off x="1511289" y="3036867"/>
            <a:ext cx="654191" cy="808219"/>
          </a:xfrm>
          <a:prstGeom prst="bentConnector2">
            <a:avLst/>
          </a:prstGeom>
          <a:ln w="3810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C36B9A9F-7BA0-9051-D8E4-28B67185A22F}"/>
              </a:ext>
            </a:extLst>
          </p:cNvPr>
          <p:cNvCxnSpPr>
            <a:cxnSpLocks/>
            <a:stCxn id="27" idx="2"/>
          </p:cNvCxnSpPr>
          <p:nvPr/>
        </p:nvCxnSpPr>
        <p:spPr>
          <a:xfrm rot="5400000" flipH="1" flipV="1">
            <a:off x="5337046" y="1053490"/>
            <a:ext cx="268892" cy="4273007"/>
          </a:xfrm>
          <a:prstGeom prst="bentConnector4">
            <a:avLst>
              <a:gd name="adj1" fmla="val -85016"/>
              <a:gd name="adj2" fmla="val 62784"/>
            </a:avLst>
          </a:prstGeom>
          <a:ln w="3810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52993DAC-64A4-B4E5-9534-32D793315C8A}"/>
              </a:ext>
            </a:extLst>
          </p:cNvPr>
          <p:cNvSpPr/>
          <p:nvPr/>
        </p:nvSpPr>
        <p:spPr>
          <a:xfrm>
            <a:off x="778827" y="3768071"/>
            <a:ext cx="1310898" cy="265089"/>
          </a:xfrm>
          <a:prstGeom prst="rect">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E69D2FF6-E4FE-2F2A-9A79-C5C952CBF2BD}"/>
              </a:ext>
            </a:extLst>
          </p:cNvPr>
          <p:cNvSpPr/>
          <p:nvPr/>
        </p:nvSpPr>
        <p:spPr>
          <a:xfrm>
            <a:off x="2242495" y="2903319"/>
            <a:ext cx="2184989" cy="421121"/>
          </a:xfrm>
          <a:prstGeom prst="rect">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cxnSp>
        <p:nvCxnSpPr>
          <p:cNvPr id="32" name="コネクタ: カギ線 31">
            <a:extLst>
              <a:ext uri="{FF2B5EF4-FFF2-40B4-BE49-F238E27FC236}">
                <a16:creationId xmlns:a16="http://schemas.microsoft.com/office/drawing/2014/main" id="{CFE35E3C-09C3-2737-D219-3E256C767CC0}"/>
              </a:ext>
            </a:extLst>
          </p:cNvPr>
          <p:cNvCxnSpPr>
            <a:cxnSpLocks/>
            <a:stCxn id="30" idx="0"/>
            <a:endCxn id="31" idx="1"/>
          </p:cNvCxnSpPr>
          <p:nvPr/>
        </p:nvCxnSpPr>
        <p:spPr>
          <a:xfrm rot="5400000" flipH="1" flipV="1">
            <a:off x="1511290" y="3036867"/>
            <a:ext cx="654191" cy="808219"/>
          </a:xfrm>
          <a:prstGeom prst="bentConnector2">
            <a:avLst/>
          </a:prstGeom>
          <a:ln w="381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コネクタ: カギ線 32">
            <a:extLst>
              <a:ext uri="{FF2B5EF4-FFF2-40B4-BE49-F238E27FC236}">
                <a16:creationId xmlns:a16="http://schemas.microsoft.com/office/drawing/2014/main" id="{CABDEC10-5D7E-6180-01F1-5D908FAA565C}"/>
              </a:ext>
            </a:extLst>
          </p:cNvPr>
          <p:cNvCxnSpPr>
            <a:cxnSpLocks/>
          </p:cNvCxnSpPr>
          <p:nvPr/>
        </p:nvCxnSpPr>
        <p:spPr>
          <a:xfrm rot="5400000" flipH="1" flipV="1">
            <a:off x="5337048" y="1053490"/>
            <a:ext cx="268892" cy="4273007"/>
          </a:xfrm>
          <a:prstGeom prst="bentConnector4">
            <a:avLst>
              <a:gd name="adj1" fmla="val -85016"/>
              <a:gd name="adj2" fmla="val 62784"/>
            </a:avLst>
          </a:prstGeom>
          <a:ln w="381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3AC3E36E-CC2C-7509-331D-98274174CE51}"/>
              </a:ext>
            </a:extLst>
          </p:cNvPr>
          <p:cNvSpPr txBox="1"/>
          <p:nvPr/>
        </p:nvSpPr>
        <p:spPr>
          <a:xfrm>
            <a:off x="778621" y="1378371"/>
            <a:ext cx="10936867" cy="369332"/>
          </a:xfrm>
          <a:prstGeom prst="rect">
            <a:avLst/>
          </a:prstGeom>
          <a:noFill/>
        </p:spPr>
        <p:txBody>
          <a:bodyPr wrap="square">
            <a:spAutoFit/>
          </a:bodyPr>
          <a:lstStyle/>
          <a:p>
            <a:pPr algn="l"/>
            <a:r>
              <a:rPr kumimoji="1" lang="ja-JP" altLang="en-US" dirty="0">
                <a:latin typeface="Meiryo UI" panose="020B0604030504040204" pitchFamily="50" charset="-128"/>
                <a:ea typeface="Meiryo UI" panose="020B0604030504040204" pitchFamily="50" charset="-128"/>
              </a:rPr>
              <a:t>申請管理メニュー内の「</a:t>
            </a:r>
            <a:r>
              <a:rPr kumimoji="1" lang="ja-JP" altLang="en-US" b="1" dirty="0">
                <a:latin typeface="Meiryo UI" panose="020B0604030504040204" pitchFamily="50" charset="-128"/>
                <a:ea typeface="Meiryo UI" panose="020B0604030504040204" pitchFamily="50" charset="-128"/>
              </a:rPr>
              <a:t>予約先拠点・取引先追加申請</a:t>
            </a:r>
            <a:r>
              <a:rPr kumimoji="1" lang="ja-JP" altLang="en-US" dirty="0">
                <a:latin typeface="Meiryo UI" panose="020B0604030504040204" pitchFamily="50" charset="-128"/>
                <a:ea typeface="Meiryo UI" panose="020B0604030504040204" pitchFamily="50" charset="-128"/>
              </a:rPr>
              <a:t>」を開き、「</a:t>
            </a:r>
            <a:r>
              <a:rPr kumimoji="1" lang="ja-JP" altLang="en-US" b="1" dirty="0">
                <a:latin typeface="Meiryo UI" panose="020B0604030504040204" pitchFamily="50" charset="-128"/>
                <a:ea typeface="Meiryo UI" panose="020B0604030504040204" pitchFamily="50" charset="-128"/>
              </a:rPr>
              <a:t>新規登録申請</a:t>
            </a:r>
            <a:r>
              <a:rPr kumimoji="1" lang="ja-JP" altLang="en-US" dirty="0">
                <a:latin typeface="Meiryo UI" panose="020B0604030504040204" pitchFamily="50" charset="-128"/>
                <a:ea typeface="Meiryo UI" panose="020B0604030504040204" pitchFamily="50" charset="-128"/>
              </a:rPr>
              <a:t>」ボタンをクリックしてください</a:t>
            </a:r>
          </a:p>
        </p:txBody>
      </p:sp>
      <p:sp>
        <p:nvSpPr>
          <p:cNvPr id="36" name="矢印: 五方向 35">
            <a:extLst>
              <a:ext uri="{FF2B5EF4-FFF2-40B4-BE49-F238E27FC236}">
                <a16:creationId xmlns:a16="http://schemas.microsoft.com/office/drawing/2014/main" id="{B63375EC-02B6-5F5C-216C-7F212EB65D80}"/>
              </a:ext>
            </a:extLst>
          </p:cNvPr>
          <p:cNvSpPr/>
          <p:nvPr/>
        </p:nvSpPr>
        <p:spPr>
          <a:xfrm>
            <a:off x="3441337" y="898858"/>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tx1"/>
                </a:solidFill>
              </a:rPr>
              <a:t>申請内容を選択</a:t>
            </a:r>
          </a:p>
        </p:txBody>
      </p:sp>
    </p:spTree>
    <p:extLst>
      <p:ext uri="{BB962C8B-B14F-4D97-AF65-F5344CB8AC3E}">
        <p14:creationId xmlns:p14="http://schemas.microsoft.com/office/powerpoint/2010/main" val="3832219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399D61-54D0-D17F-FC4B-B00D16BF9144}"/>
              </a:ext>
            </a:extLst>
          </p:cNvPr>
          <p:cNvSpPr>
            <a:spLocks noGrp="1"/>
          </p:cNvSpPr>
          <p:nvPr>
            <p:ph type="title"/>
          </p:nvPr>
        </p:nvSpPr>
        <p:spPr/>
        <p:txBody>
          <a:bodyPr/>
          <a:lstStyle/>
          <a:p>
            <a:r>
              <a:rPr lang="en-US" altLang="ja-JP" sz="1600" b="1" dirty="0">
                <a:solidFill>
                  <a:schemeClr val="bg2"/>
                </a:solidFill>
              </a:rPr>
              <a:t>【</a:t>
            </a:r>
            <a:r>
              <a:rPr lang="ja-JP" altLang="en-US" sz="1600" b="1" dirty="0">
                <a:solidFill>
                  <a:schemeClr val="bg2"/>
                </a:solidFill>
              </a:rPr>
              <a:t>予約アカウントをお持ちの事業所</a:t>
            </a:r>
            <a:r>
              <a:rPr lang="en-US" altLang="ja-JP" sz="1600" b="1" dirty="0">
                <a:solidFill>
                  <a:schemeClr val="bg2"/>
                </a:solidFill>
              </a:rPr>
              <a:t>】</a:t>
            </a:r>
            <a:r>
              <a:rPr lang="ja-JP" altLang="en-US" sz="1600" dirty="0">
                <a:solidFill>
                  <a:schemeClr val="bg2"/>
                </a:solidFill>
              </a:rPr>
              <a:t>拠点コード登録申請</a:t>
            </a:r>
            <a:endParaRPr kumimoji="1" lang="ja-JP" altLang="en-US" dirty="0"/>
          </a:p>
        </p:txBody>
      </p:sp>
      <p:sp>
        <p:nvSpPr>
          <p:cNvPr id="6" name="矢印: 五方向 5">
            <a:extLst>
              <a:ext uri="{FF2B5EF4-FFF2-40B4-BE49-F238E27FC236}">
                <a16:creationId xmlns:a16="http://schemas.microsoft.com/office/drawing/2014/main" id="{B6724C4C-627F-494B-CA41-69E7BA1A37ED}"/>
              </a:ext>
            </a:extLst>
          </p:cNvPr>
          <p:cNvSpPr/>
          <p:nvPr/>
        </p:nvSpPr>
        <p:spPr>
          <a:xfrm>
            <a:off x="844731" y="900744"/>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tx1"/>
                </a:solidFill>
              </a:rPr>
              <a:t>新規登録画面を開く</a:t>
            </a:r>
            <a:endParaRPr kumimoji="1" lang="en-US" altLang="ja-JP" dirty="0">
              <a:solidFill>
                <a:schemeClr val="tx1"/>
              </a:solidFill>
            </a:endParaRPr>
          </a:p>
        </p:txBody>
      </p:sp>
      <p:sp>
        <p:nvSpPr>
          <p:cNvPr id="7" name="矢印: 五方向 6">
            <a:extLst>
              <a:ext uri="{FF2B5EF4-FFF2-40B4-BE49-F238E27FC236}">
                <a16:creationId xmlns:a16="http://schemas.microsoft.com/office/drawing/2014/main" id="{792A0B1A-0CDC-2CAF-F8A4-3F3DDA71C1D4}"/>
              </a:ext>
            </a:extLst>
          </p:cNvPr>
          <p:cNvSpPr/>
          <p:nvPr/>
        </p:nvSpPr>
        <p:spPr>
          <a:xfrm>
            <a:off x="6037943" y="890442"/>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tx1"/>
                </a:solidFill>
              </a:rPr>
              <a:t>予約先拠点のコード入力</a:t>
            </a:r>
          </a:p>
        </p:txBody>
      </p:sp>
      <p:sp>
        <p:nvSpPr>
          <p:cNvPr id="9" name="矢印: 五方向 8">
            <a:extLst>
              <a:ext uri="{FF2B5EF4-FFF2-40B4-BE49-F238E27FC236}">
                <a16:creationId xmlns:a16="http://schemas.microsoft.com/office/drawing/2014/main" id="{0F3A1D4C-7B89-03A3-7FAD-5E6495E35696}"/>
              </a:ext>
            </a:extLst>
          </p:cNvPr>
          <p:cNvSpPr/>
          <p:nvPr/>
        </p:nvSpPr>
        <p:spPr>
          <a:xfrm>
            <a:off x="8634548" y="890442"/>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tx1"/>
                </a:solidFill>
              </a:rPr>
              <a:t>申請の登録</a:t>
            </a:r>
          </a:p>
        </p:txBody>
      </p:sp>
      <p:sp>
        <p:nvSpPr>
          <p:cNvPr id="36" name="矢印: 五方向 35">
            <a:extLst>
              <a:ext uri="{FF2B5EF4-FFF2-40B4-BE49-F238E27FC236}">
                <a16:creationId xmlns:a16="http://schemas.microsoft.com/office/drawing/2014/main" id="{B63375EC-02B6-5F5C-216C-7F212EB65D80}"/>
              </a:ext>
            </a:extLst>
          </p:cNvPr>
          <p:cNvSpPr/>
          <p:nvPr/>
        </p:nvSpPr>
        <p:spPr>
          <a:xfrm>
            <a:off x="3441337" y="898858"/>
            <a:ext cx="2595154" cy="37446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bg1"/>
                </a:solidFill>
              </a:rPr>
              <a:t>申請内容を選択</a:t>
            </a:r>
          </a:p>
        </p:txBody>
      </p:sp>
      <p:pic>
        <p:nvPicPr>
          <p:cNvPr id="8" name="コンテンツ プレースホルダー 31">
            <a:extLst>
              <a:ext uri="{FF2B5EF4-FFF2-40B4-BE49-F238E27FC236}">
                <a16:creationId xmlns:a16="http://schemas.microsoft.com/office/drawing/2014/main" id="{278FA1F8-2254-CE29-75E5-6FB9122732FA}"/>
              </a:ext>
            </a:extLst>
          </p:cNvPr>
          <p:cNvPicPr>
            <a:picLocks noChangeAspect="1"/>
          </p:cNvPicPr>
          <p:nvPr/>
        </p:nvPicPr>
        <p:blipFill>
          <a:blip r:embed="rId2"/>
          <a:stretch>
            <a:fillRect/>
          </a:stretch>
        </p:blipFill>
        <p:spPr>
          <a:xfrm>
            <a:off x="676841" y="1907177"/>
            <a:ext cx="5115953" cy="43046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正方形/長方形 11">
            <a:extLst>
              <a:ext uri="{FF2B5EF4-FFF2-40B4-BE49-F238E27FC236}">
                <a16:creationId xmlns:a16="http://schemas.microsoft.com/office/drawing/2014/main" id="{5C116943-FDBA-0F3C-70F9-C89982198D78}"/>
              </a:ext>
            </a:extLst>
          </p:cNvPr>
          <p:cNvSpPr/>
          <p:nvPr/>
        </p:nvSpPr>
        <p:spPr>
          <a:xfrm>
            <a:off x="1173580" y="3356530"/>
            <a:ext cx="248099" cy="325923"/>
          </a:xfrm>
          <a:prstGeom prst="rect">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8CBA4244-B4EA-F1E9-7977-199967C89A46}"/>
              </a:ext>
            </a:extLst>
          </p:cNvPr>
          <p:cNvPicPr>
            <a:picLocks noChangeAspect="1"/>
          </p:cNvPicPr>
          <p:nvPr/>
        </p:nvPicPr>
        <p:blipFill rotWithShape="1">
          <a:blip r:embed="rId3"/>
          <a:srcRect b="18195"/>
          <a:stretch/>
        </p:blipFill>
        <p:spPr>
          <a:xfrm>
            <a:off x="6489892" y="2020061"/>
            <a:ext cx="5283191" cy="40789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正方形/長方形 13">
            <a:extLst>
              <a:ext uri="{FF2B5EF4-FFF2-40B4-BE49-F238E27FC236}">
                <a16:creationId xmlns:a16="http://schemas.microsoft.com/office/drawing/2014/main" id="{5676FD40-D2A5-FF09-0298-F414A594D2C9}"/>
              </a:ext>
            </a:extLst>
          </p:cNvPr>
          <p:cNvSpPr/>
          <p:nvPr/>
        </p:nvSpPr>
        <p:spPr>
          <a:xfrm>
            <a:off x="7015689" y="3644732"/>
            <a:ext cx="245335" cy="322292"/>
          </a:xfrm>
          <a:prstGeom prst="rect">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cxnSp>
        <p:nvCxnSpPr>
          <p:cNvPr id="16" name="コネクタ: カギ線 15">
            <a:extLst>
              <a:ext uri="{FF2B5EF4-FFF2-40B4-BE49-F238E27FC236}">
                <a16:creationId xmlns:a16="http://schemas.microsoft.com/office/drawing/2014/main" id="{14F12DD3-58A2-2FFB-6B2B-6991F5834B73}"/>
              </a:ext>
            </a:extLst>
          </p:cNvPr>
          <p:cNvCxnSpPr>
            <a:cxnSpLocks/>
            <a:stCxn id="12" idx="2"/>
            <a:endCxn id="14" idx="1"/>
          </p:cNvCxnSpPr>
          <p:nvPr/>
        </p:nvCxnSpPr>
        <p:spPr>
          <a:xfrm rot="16200000" flipH="1">
            <a:off x="4094947" y="885135"/>
            <a:ext cx="123425" cy="5718059"/>
          </a:xfrm>
          <a:prstGeom prst="bentConnector2">
            <a:avLst/>
          </a:prstGeom>
          <a:ln w="381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吹き出し: 角を丸めた四角形 19">
            <a:extLst>
              <a:ext uri="{FF2B5EF4-FFF2-40B4-BE49-F238E27FC236}">
                <a16:creationId xmlns:a16="http://schemas.microsoft.com/office/drawing/2014/main" id="{AF8B07F1-C6C6-C25F-9437-265826971696}"/>
              </a:ext>
            </a:extLst>
          </p:cNvPr>
          <p:cNvSpPr/>
          <p:nvPr/>
        </p:nvSpPr>
        <p:spPr>
          <a:xfrm>
            <a:off x="2473234" y="1928083"/>
            <a:ext cx="3389085" cy="688824"/>
          </a:xfrm>
          <a:prstGeom prst="wedgeRoundRectCallout">
            <a:avLst>
              <a:gd name="adj1" fmla="val -83957"/>
              <a:gd name="adj2" fmla="val 156019"/>
              <a:gd name="adj3" fmla="val 16667"/>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p>
            <a:pPr algn="ctr"/>
            <a:r>
              <a:rPr kumimoji="1" lang="ja-JP" altLang="en-US" dirty="0">
                <a:solidFill>
                  <a:schemeClr val="bg2"/>
                </a:solidFill>
                <a:latin typeface="Meiryo UI" panose="020B0604030504040204" pitchFamily="50" charset="-128"/>
                <a:ea typeface="Meiryo UI" panose="020B0604030504040204" pitchFamily="50" charset="-128"/>
              </a:rPr>
              <a:t>「予約先拠点を新しく利用登録」を選択してください</a:t>
            </a:r>
          </a:p>
        </p:txBody>
      </p:sp>
      <p:sp>
        <p:nvSpPr>
          <p:cNvPr id="4" name="正方形/長方形 3">
            <a:extLst>
              <a:ext uri="{FF2B5EF4-FFF2-40B4-BE49-F238E27FC236}">
                <a16:creationId xmlns:a16="http://schemas.microsoft.com/office/drawing/2014/main" id="{EC859E8F-22E7-EE89-C8FA-850C844D76F5}"/>
              </a:ext>
            </a:extLst>
          </p:cNvPr>
          <p:cNvSpPr/>
          <p:nvPr/>
        </p:nvSpPr>
        <p:spPr>
          <a:xfrm>
            <a:off x="6489892" y="4237694"/>
            <a:ext cx="5283191" cy="1869997"/>
          </a:xfrm>
          <a:prstGeom prst="rect">
            <a:avLst/>
          </a:prstGeom>
          <a:noFill/>
          <a:ln w="28575">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600"/>
              </a:spcBef>
            </a:pPr>
            <a:endParaRPr kumimoji="1" lang="ja-JP" altLang="en-US" dirty="0">
              <a:solidFill>
                <a:schemeClr val="tx1"/>
              </a:solidFill>
            </a:endParaRPr>
          </a:p>
        </p:txBody>
      </p:sp>
      <p:sp>
        <p:nvSpPr>
          <p:cNvPr id="18" name="フローチャート: 組合せ 17">
            <a:extLst>
              <a:ext uri="{FF2B5EF4-FFF2-40B4-BE49-F238E27FC236}">
                <a16:creationId xmlns:a16="http://schemas.microsoft.com/office/drawing/2014/main" id="{7E7CAB31-CED3-E342-8138-84878400BDB1}"/>
              </a:ext>
            </a:extLst>
          </p:cNvPr>
          <p:cNvSpPr/>
          <p:nvPr/>
        </p:nvSpPr>
        <p:spPr>
          <a:xfrm>
            <a:off x="7842618" y="3959840"/>
            <a:ext cx="2577737" cy="427105"/>
          </a:xfrm>
          <a:prstGeom prst="flowChartMerge">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p>
            <a:pPr algn="l">
              <a:spcBef>
                <a:spcPts val="600"/>
              </a:spcBef>
            </a:pPr>
            <a:r>
              <a:rPr kumimoji="1" lang="ja-JP" altLang="en-US" sz="1400" dirty="0">
                <a:solidFill>
                  <a:schemeClr val="bg2"/>
                </a:solidFill>
              </a:rPr>
              <a:t>選択すると表示</a:t>
            </a:r>
          </a:p>
        </p:txBody>
      </p:sp>
    </p:spTree>
    <p:extLst>
      <p:ext uri="{BB962C8B-B14F-4D97-AF65-F5344CB8AC3E}">
        <p14:creationId xmlns:p14="http://schemas.microsoft.com/office/powerpoint/2010/main" val="3730296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399D61-54D0-D17F-FC4B-B00D16BF9144}"/>
              </a:ext>
            </a:extLst>
          </p:cNvPr>
          <p:cNvSpPr>
            <a:spLocks noGrp="1"/>
          </p:cNvSpPr>
          <p:nvPr>
            <p:ph type="title"/>
          </p:nvPr>
        </p:nvSpPr>
        <p:spPr/>
        <p:txBody>
          <a:bodyPr/>
          <a:lstStyle/>
          <a:p>
            <a:r>
              <a:rPr lang="en-US" altLang="ja-JP" sz="1600" b="1" dirty="0">
                <a:solidFill>
                  <a:schemeClr val="bg2"/>
                </a:solidFill>
              </a:rPr>
              <a:t>【</a:t>
            </a:r>
            <a:r>
              <a:rPr lang="ja-JP" altLang="en-US" sz="1600" b="1" dirty="0">
                <a:solidFill>
                  <a:schemeClr val="bg2"/>
                </a:solidFill>
              </a:rPr>
              <a:t>予約アカウントをお持ちの事業所</a:t>
            </a:r>
            <a:r>
              <a:rPr lang="en-US" altLang="ja-JP" sz="1600" b="1" dirty="0">
                <a:solidFill>
                  <a:schemeClr val="bg2"/>
                </a:solidFill>
              </a:rPr>
              <a:t>】</a:t>
            </a:r>
            <a:r>
              <a:rPr lang="ja-JP" altLang="en-US" sz="1600" dirty="0">
                <a:solidFill>
                  <a:schemeClr val="bg2"/>
                </a:solidFill>
              </a:rPr>
              <a:t>拠点コード登録申請</a:t>
            </a:r>
            <a:endParaRPr kumimoji="1" lang="ja-JP" altLang="en-US" dirty="0"/>
          </a:p>
        </p:txBody>
      </p:sp>
      <p:sp>
        <p:nvSpPr>
          <p:cNvPr id="6" name="矢印: 五方向 5">
            <a:extLst>
              <a:ext uri="{FF2B5EF4-FFF2-40B4-BE49-F238E27FC236}">
                <a16:creationId xmlns:a16="http://schemas.microsoft.com/office/drawing/2014/main" id="{B6724C4C-627F-494B-CA41-69E7BA1A37ED}"/>
              </a:ext>
            </a:extLst>
          </p:cNvPr>
          <p:cNvSpPr/>
          <p:nvPr/>
        </p:nvSpPr>
        <p:spPr>
          <a:xfrm>
            <a:off x="844731" y="900744"/>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tx1"/>
                </a:solidFill>
              </a:rPr>
              <a:t>新規登録画面を開く</a:t>
            </a:r>
            <a:endParaRPr kumimoji="1" lang="en-US" altLang="ja-JP" dirty="0">
              <a:solidFill>
                <a:schemeClr val="tx1"/>
              </a:solidFill>
            </a:endParaRPr>
          </a:p>
        </p:txBody>
      </p:sp>
      <p:sp>
        <p:nvSpPr>
          <p:cNvPr id="7" name="矢印: 五方向 6">
            <a:extLst>
              <a:ext uri="{FF2B5EF4-FFF2-40B4-BE49-F238E27FC236}">
                <a16:creationId xmlns:a16="http://schemas.microsoft.com/office/drawing/2014/main" id="{792A0B1A-0CDC-2CAF-F8A4-3F3DDA71C1D4}"/>
              </a:ext>
            </a:extLst>
          </p:cNvPr>
          <p:cNvSpPr/>
          <p:nvPr/>
        </p:nvSpPr>
        <p:spPr>
          <a:xfrm>
            <a:off x="6037943" y="890442"/>
            <a:ext cx="2595154" cy="37446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bg1"/>
                </a:solidFill>
              </a:rPr>
              <a:t>予約先の拠点コード入力</a:t>
            </a:r>
          </a:p>
        </p:txBody>
      </p:sp>
      <p:sp>
        <p:nvSpPr>
          <p:cNvPr id="9" name="矢印: 五方向 8">
            <a:extLst>
              <a:ext uri="{FF2B5EF4-FFF2-40B4-BE49-F238E27FC236}">
                <a16:creationId xmlns:a16="http://schemas.microsoft.com/office/drawing/2014/main" id="{0F3A1D4C-7B89-03A3-7FAD-5E6495E35696}"/>
              </a:ext>
            </a:extLst>
          </p:cNvPr>
          <p:cNvSpPr/>
          <p:nvPr/>
        </p:nvSpPr>
        <p:spPr>
          <a:xfrm>
            <a:off x="8634548" y="890442"/>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tx1"/>
                </a:solidFill>
              </a:rPr>
              <a:t>申請の登録</a:t>
            </a:r>
          </a:p>
        </p:txBody>
      </p:sp>
      <p:sp>
        <p:nvSpPr>
          <p:cNvPr id="36" name="矢印: 五方向 35">
            <a:extLst>
              <a:ext uri="{FF2B5EF4-FFF2-40B4-BE49-F238E27FC236}">
                <a16:creationId xmlns:a16="http://schemas.microsoft.com/office/drawing/2014/main" id="{B63375EC-02B6-5F5C-216C-7F212EB65D80}"/>
              </a:ext>
            </a:extLst>
          </p:cNvPr>
          <p:cNvSpPr/>
          <p:nvPr/>
        </p:nvSpPr>
        <p:spPr>
          <a:xfrm>
            <a:off x="3441337" y="898858"/>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tx1"/>
                </a:solidFill>
              </a:rPr>
              <a:t>申請内容を選択</a:t>
            </a:r>
          </a:p>
        </p:txBody>
      </p:sp>
      <p:pic>
        <p:nvPicPr>
          <p:cNvPr id="5" name="図 4">
            <a:extLst>
              <a:ext uri="{FF2B5EF4-FFF2-40B4-BE49-F238E27FC236}">
                <a16:creationId xmlns:a16="http://schemas.microsoft.com/office/drawing/2014/main" id="{F3BC25B5-4B75-0DEB-1A9F-540782D87287}"/>
              </a:ext>
            </a:extLst>
          </p:cNvPr>
          <p:cNvPicPr>
            <a:picLocks noChangeAspect="1"/>
          </p:cNvPicPr>
          <p:nvPr/>
        </p:nvPicPr>
        <p:blipFill>
          <a:blip r:embed="rId2"/>
          <a:stretch>
            <a:fillRect/>
          </a:stretch>
        </p:blipFill>
        <p:spPr>
          <a:xfrm>
            <a:off x="1143614" y="2763159"/>
            <a:ext cx="4026056" cy="1838446"/>
          </a:xfrm>
          <a:prstGeom prst="rect">
            <a:avLst/>
          </a:prstGeom>
          <a:solidFill>
            <a:srgbClr val="FFFFFF">
              <a:shade val="85000"/>
            </a:srgbClr>
          </a:solidFill>
          <a:ln w="12700" cap="sq">
            <a:solidFill>
              <a:schemeClr val="tx1">
                <a:lumMod val="20000"/>
                <a:lumOff val="80000"/>
              </a:schemeClr>
            </a:solidFill>
            <a:miter lim="800000"/>
          </a:ln>
          <a:effectLst>
            <a:outerShdw blurRad="55000" dist="18000" dir="5400000" algn="tl" rotWithShape="0">
              <a:srgbClr val="000000">
                <a:alpha val="40000"/>
              </a:srgbClr>
            </a:outerShdw>
          </a:effectLst>
        </p:spPr>
      </p:pic>
      <p:grpSp>
        <p:nvGrpSpPr>
          <p:cNvPr id="10" name="グループ化 9">
            <a:extLst>
              <a:ext uri="{FF2B5EF4-FFF2-40B4-BE49-F238E27FC236}">
                <a16:creationId xmlns:a16="http://schemas.microsoft.com/office/drawing/2014/main" id="{A35928BE-1A81-9B36-D406-7415224C3EC8}"/>
              </a:ext>
            </a:extLst>
          </p:cNvPr>
          <p:cNvGrpSpPr/>
          <p:nvPr/>
        </p:nvGrpSpPr>
        <p:grpSpPr>
          <a:xfrm>
            <a:off x="6591965" y="1779561"/>
            <a:ext cx="4744379" cy="4414676"/>
            <a:chOff x="7024522" y="726401"/>
            <a:chExt cx="4744379" cy="4414676"/>
          </a:xfrm>
        </p:grpSpPr>
        <p:pic>
          <p:nvPicPr>
            <p:cNvPr id="11" name="図 10">
              <a:extLst>
                <a:ext uri="{FF2B5EF4-FFF2-40B4-BE49-F238E27FC236}">
                  <a16:creationId xmlns:a16="http://schemas.microsoft.com/office/drawing/2014/main" id="{36F1413B-422C-D4CE-5485-30E74306C79C}"/>
                </a:ext>
              </a:extLst>
            </p:cNvPr>
            <p:cNvPicPr>
              <a:picLocks noChangeAspect="1"/>
            </p:cNvPicPr>
            <p:nvPr/>
          </p:nvPicPr>
          <p:blipFill>
            <a:blip r:embed="rId3"/>
            <a:stretch>
              <a:fillRect/>
            </a:stretch>
          </p:blipFill>
          <p:spPr>
            <a:xfrm>
              <a:off x="7024522" y="726401"/>
              <a:ext cx="4744379" cy="4414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正方形/長方形 16">
              <a:extLst>
                <a:ext uri="{FF2B5EF4-FFF2-40B4-BE49-F238E27FC236}">
                  <a16:creationId xmlns:a16="http://schemas.microsoft.com/office/drawing/2014/main" id="{60EFAC12-6189-97E9-A9D4-54C314F76AAE}"/>
                </a:ext>
              </a:extLst>
            </p:cNvPr>
            <p:cNvSpPr/>
            <p:nvPr/>
          </p:nvSpPr>
          <p:spPr>
            <a:xfrm>
              <a:off x="8357388" y="2496394"/>
              <a:ext cx="2647837" cy="968217"/>
            </a:xfrm>
            <a:prstGeom prst="rect">
              <a:avLst/>
            </a:prstGeom>
            <a:pattFill prst="wdUpDiag">
              <a:fgClr>
                <a:schemeClr val="accent3">
                  <a:lumMod val="20000"/>
                  <a:lumOff val="80000"/>
                </a:schemeClr>
              </a:fgClr>
              <a:bgClr>
                <a:schemeClr val="bg1"/>
              </a:bgClr>
            </a:patt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予約先拠点の情報が表示されます</a:t>
              </a:r>
            </a:p>
          </p:txBody>
        </p:sp>
      </p:grpSp>
      <p:sp>
        <p:nvSpPr>
          <p:cNvPr id="18" name="正方形/長方形 17">
            <a:extLst>
              <a:ext uri="{FF2B5EF4-FFF2-40B4-BE49-F238E27FC236}">
                <a16:creationId xmlns:a16="http://schemas.microsoft.com/office/drawing/2014/main" id="{05C8A295-5F3D-719C-5EB6-A2531F66893E}"/>
              </a:ext>
            </a:extLst>
          </p:cNvPr>
          <p:cNvSpPr/>
          <p:nvPr/>
        </p:nvSpPr>
        <p:spPr>
          <a:xfrm>
            <a:off x="1611742" y="3191822"/>
            <a:ext cx="1544899" cy="406112"/>
          </a:xfrm>
          <a:prstGeom prst="rect">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ja-JP" altLang="en-US"/>
          </a:p>
        </p:txBody>
      </p:sp>
      <p:sp>
        <p:nvSpPr>
          <p:cNvPr id="22" name="正方形/長方形 21">
            <a:extLst>
              <a:ext uri="{FF2B5EF4-FFF2-40B4-BE49-F238E27FC236}">
                <a16:creationId xmlns:a16="http://schemas.microsoft.com/office/drawing/2014/main" id="{45B95F6A-341B-A8AE-5D20-0DAD42E9273D}"/>
              </a:ext>
            </a:extLst>
          </p:cNvPr>
          <p:cNvSpPr/>
          <p:nvPr/>
        </p:nvSpPr>
        <p:spPr>
          <a:xfrm>
            <a:off x="7070235" y="5005889"/>
            <a:ext cx="4193223" cy="1188348"/>
          </a:xfrm>
          <a:prstGeom prst="rect">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sp>
        <p:nvSpPr>
          <p:cNvPr id="23" name="吹き出し: 角を丸めた四角形 22">
            <a:extLst>
              <a:ext uri="{FF2B5EF4-FFF2-40B4-BE49-F238E27FC236}">
                <a16:creationId xmlns:a16="http://schemas.microsoft.com/office/drawing/2014/main" id="{03BCCE70-37D7-92C9-9F4B-E9D9FD033514}"/>
              </a:ext>
            </a:extLst>
          </p:cNvPr>
          <p:cNvSpPr/>
          <p:nvPr/>
        </p:nvSpPr>
        <p:spPr>
          <a:xfrm>
            <a:off x="2526629" y="4497594"/>
            <a:ext cx="2794442" cy="634814"/>
          </a:xfrm>
          <a:prstGeom prst="wedgeRoundRectCallout">
            <a:avLst>
              <a:gd name="adj1" fmla="val -36411"/>
              <a:gd name="adj2" fmla="val -65527"/>
              <a:gd name="adj3" fmla="val 16667"/>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p>
            <a:pPr algn="ctr"/>
            <a:r>
              <a:rPr lang="en-US" altLang="ja-JP" b="1" dirty="0">
                <a:solidFill>
                  <a:schemeClr val="bg2"/>
                </a:solidFill>
                <a:latin typeface="Meiryo UI" panose="020B0604030504040204" pitchFamily="50" charset="-128"/>
                <a:ea typeface="Meiryo UI" panose="020B0604030504040204" pitchFamily="50" charset="-128"/>
              </a:rPr>
              <a:t>SUVBO</a:t>
            </a:r>
          </a:p>
          <a:p>
            <a:pPr algn="ctr"/>
            <a:r>
              <a:rPr lang="ja-JP" altLang="en-US" dirty="0">
                <a:solidFill>
                  <a:schemeClr val="bg2"/>
                </a:solidFill>
                <a:latin typeface="Meiryo UI" panose="020B0604030504040204" pitchFamily="50" charset="-128"/>
                <a:ea typeface="Meiryo UI" panose="020B0604030504040204" pitchFamily="50" charset="-128"/>
              </a:rPr>
              <a:t>と入力して検索をクリック</a:t>
            </a:r>
          </a:p>
        </p:txBody>
      </p:sp>
      <p:sp>
        <p:nvSpPr>
          <p:cNvPr id="30" name="二等辺三角形 29">
            <a:extLst>
              <a:ext uri="{FF2B5EF4-FFF2-40B4-BE49-F238E27FC236}">
                <a16:creationId xmlns:a16="http://schemas.microsoft.com/office/drawing/2014/main" id="{9AD362CE-1B9D-7C73-D17E-0DFBAB39C2D4}"/>
              </a:ext>
            </a:extLst>
          </p:cNvPr>
          <p:cNvSpPr/>
          <p:nvPr/>
        </p:nvSpPr>
        <p:spPr>
          <a:xfrm rot="5400000">
            <a:off x="4927633" y="3686175"/>
            <a:ext cx="2098726" cy="446530"/>
          </a:xfrm>
          <a:prstGeom prst="triangl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600"/>
              </a:spcBef>
            </a:pPr>
            <a:endParaRPr kumimoji="1" lang="ja-JP" altLang="en-US" dirty="0">
              <a:solidFill>
                <a:schemeClr val="tx1"/>
              </a:solidFill>
            </a:endParaRPr>
          </a:p>
        </p:txBody>
      </p:sp>
      <p:sp>
        <p:nvSpPr>
          <p:cNvPr id="31" name="吹き出し: 角を丸めた四角形 30">
            <a:extLst>
              <a:ext uri="{FF2B5EF4-FFF2-40B4-BE49-F238E27FC236}">
                <a16:creationId xmlns:a16="http://schemas.microsoft.com/office/drawing/2014/main" id="{7147CC3C-F5C5-6C79-B777-C0AAB7865DDF}"/>
              </a:ext>
            </a:extLst>
          </p:cNvPr>
          <p:cNvSpPr/>
          <p:nvPr/>
        </p:nvSpPr>
        <p:spPr>
          <a:xfrm>
            <a:off x="8104335" y="6287764"/>
            <a:ext cx="2794442" cy="458202"/>
          </a:xfrm>
          <a:prstGeom prst="wedgeRoundRectCallout">
            <a:avLst>
              <a:gd name="adj1" fmla="val -33918"/>
              <a:gd name="adj2" fmla="val -78831"/>
              <a:gd name="adj3" fmla="val 16667"/>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p>
            <a:pPr algn="ctr"/>
            <a:r>
              <a:rPr lang="ja-JP" altLang="en-US" dirty="0">
                <a:solidFill>
                  <a:schemeClr val="bg2"/>
                </a:solidFill>
                <a:latin typeface="Meiryo UI" panose="020B0604030504040204" pitchFamily="50" charset="-128"/>
                <a:ea typeface="Meiryo UI" panose="020B0604030504040204" pitchFamily="50" charset="-128"/>
              </a:rPr>
              <a:t>「なし」と入力ください</a:t>
            </a:r>
          </a:p>
        </p:txBody>
      </p:sp>
    </p:spTree>
    <p:extLst>
      <p:ext uri="{BB962C8B-B14F-4D97-AF65-F5344CB8AC3E}">
        <p14:creationId xmlns:p14="http://schemas.microsoft.com/office/powerpoint/2010/main" val="3863735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399D61-54D0-D17F-FC4B-B00D16BF9144}"/>
              </a:ext>
            </a:extLst>
          </p:cNvPr>
          <p:cNvSpPr>
            <a:spLocks noGrp="1"/>
          </p:cNvSpPr>
          <p:nvPr>
            <p:ph type="title"/>
          </p:nvPr>
        </p:nvSpPr>
        <p:spPr/>
        <p:txBody>
          <a:bodyPr/>
          <a:lstStyle/>
          <a:p>
            <a:r>
              <a:rPr lang="en-US" altLang="ja-JP" sz="1600" b="1" dirty="0">
                <a:solidFill>
                  <a:schemeClr val="bg2"/>
                </a:solidFill>
              </a:rPr>
              <a:t>【</a:t>
            </a:r>
            <a:r>
              <a:rPr lang="ja-JP" altLang="en-US" sz="1600" b="1" dirty="0">
                <a:solidFill>
                  <a:schemeClr val="bg2"/>
                </a:solidFill>
              </a:rPr>
              <a:t>予約アカウントをお持ちの事業所</a:t>
            </a:r>
            <a:r>
              <a:rPr lang="en-US" altLang="ja-JP" sz="1600" b="1" dirty="0">
                <a:solidFill>
                  <a:schemeClr val="bg2"/>
                </a:solidFill>
              </a:rPr>
              <a:t>】</a:t>
            </a:r>
            <a:r>
              <a:rPr lang="ja-JP" altLang="en-US" sz="1600" dirty="0">
                <a:solidFill>
                  <a:schemeClr val="bg2"/>
                </a:solidFill>
              </a:rPr>
              <a:t>拠点コード登録申請</a:t>
            </a:r>
            <a:endParaRPr kumimoji="1" lang="ja-JP" altLang="en-US" dirty="0"/>
          </a:p>
        </p:txBody>
      </p:sp>
      <p:sp>
        <p:nvSpPr>
          <p:cNvPr id="6" name="矢印: 五方向 5">
            <a:extLst>
              <a:ext uri="{FF2B5EF4-FFF2-40B4-BE49-F238E27FC236}">
                <a16:creationId xmlns:a16="http://schemas.microsoft.com/office/drawing/2014/main" id="{B6724C4C-627F-494B-CA41-69E7BA1A37ED}"/>
              </a:ext>
            </a:extLst>
          </p:cNvPr>
          <p:cNvSpPr/>
          <p:nvPr/>
        </p:nvSpPr>
        <p:spPr>
          <a:xfrm>
            <a:off x="844731" y="900744"/>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tx1"/>
                </a:solidFill>
              </a:rPr>
              <a:t>新規登録画面を開く</a:t>
            </a:r>
            <a:endParaRPr kumimoji="1" lang="en-US" altLang="ja-JP" dirty="0">
              <a:solidFill>
                <a:schemeClr val="tx1"/>
              </a:solidFill>
            </a:endParaRPr>
          </a:p>
        </p:txBody>
      </p:sp>
      <p:sp>
        <p:nvSpPr>
          <p:cNvPr id="7" name="矢印: 五方向 6">
            <a:extLst>
              <a:ext uri="{FF2B5EF4-FFF2-40B4-BE49-F238E27FC236}">
                <a16:creationId xmlns:a16="http://schemas.microsoft.com/office/drawing/2014/main" id="{792A0B1A-0CDC-2CAF-F8A4-3F3DDA71C1D4}"/>
              </a:ext>
            </a:extLst>
          </p:cNvPr>
          <p:cNvSpPr/>
          <p:nvPr/>
        </p:nvSpPr>
        <p:spPr>
          <a:xfrm>
            <a:off x="6037943" y="890442"/>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tx1"/>
                </a:solidFill>
              </a:rPr>
              <a:t>予約先拠点のコード入力</a:t>
            </a:r>
          </a:p>
        </p:txBody>
      </p:sp>
      <p:sp>
        <p:nvSpPr>
          <p:cNvPr id="9" name="矢印: 五方向 8">
            <a:extLst>
              <a:ext uri="{FF2B5EF4-FFF2-40B4-BE49-F238E27FC236}">
                <a16:creationId xmlns:a16="http://schemas.microsoft.com/office/drawing/2014/main" id="{0F3A1D4C-7B89-03A3-7FAD-5E6495E35696}"/>
              </a:ext>
            </a:extLst>
          </p:cNvPr>
          <p:cNvSpPr/>
          <p:nvPr/>
        </p:nvSpPr>
        <p:spPr>
          <a:xfrm>
            <a:off x="8634548" y="890442"/>
            <a:ext cx="2595154" cy="374468"/>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bg1"/>
                </a:solidFill>
              </a:rPr>
              <a:t>申請の登録</a:t>
            </a:r>
          </a:p>
        </p:txBody>
      </p:sp>
      <p:sp>
        <p:nvSpPr>
          <p:cNvPr id="36" name="矢印: 五方向 35">
            <a:extLst>
              <a:ext uri="{FF2B5EF4-FFF2-40B4-BE49-F238E27FC236}">
                <a16:creationId xmlns:a16="http://schemas.microsoft.com/office/drawing/2014/main" id="{B63375EC-02B6-5F5C-216C-7F212EB65D80}"/>
              </a:ext>
            </a:extLst>
          </p:cNvPr>
          <p:cNvSpPr/>
          <p:nvPr/>
        </p:nvSpPr>
        <p:spPr>
          <a:xfrm>
            <a:off x="3441337" y="898858"/>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tx1"/>
                </a:solidFill>
              </a:rPr>
              <a:t>申請内容を選択</a:t>
            </a:r>
          </a:p>
        </p:txBody>
      </p:sp>
      <p:pic>
        <p:nvPicPr>
          <p:cNvPr id="4" name="コンテンツ プレースホルダー 11">
            <a:extLst>
              <a:ext uri="{FF2B5EF4-FFF2-40B4-BE49-F238E27FC236}">
                <a16:creationId xmlns:a16="http://schemas.microsoft.com/office/drawing/2014/main" id="{2E2E5CB1-4A63-F267-DA5F-1DDD21F0547F}"/>
              </a:ext>
            </a:extLst>
          </p:cNvPr>
          <p:cNvPicPr>
            <a:picLocks noChangeAspect="1"/>
          </p:cNvPicPr>
          <p:nvPr/>
        </p:nvPicPr>
        <p:blipFill>
          <a:blip r:embed="rId2"/>
          <a:stretch>
            <a:fillRect/>
          </a:stretch>
        </p:blipFill>
        <p:spPr>
          <a:xfrm>
            <a:off x="5460148" y="1693631"/>
            <a:ext cx="4113925" cy="4770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正方形/長方形 4">
            <a:extLst>
              <a:ext uri="{FF2B5EF4-FFF2-40B4-BE49-F238E27FC236}">
                <a16:creationId xmlns:a16="http://schemas.microsoft.com/office/drawing/2014/main" id="{9AC114E5-FD1A-9FCB-0AF5-BF79563482CB}"/>
              </a:ext>
            </a:extLst>
          </p:cNvPr>
          <p:cNvSpPr/>
          <p:nvPr/>
        </p:nvSpPr>
        <p:spPr>
          <a:xfrm>
            <a:off x="5501355" y="2047246"/>
            <a:ext cx="824133" cy="309976"/>
          </a:xfrm>
          <a:prstGeom prst="rect">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sp>
        <p:nvSpPr>
          <p:cNvPr id="10" name="吹き出し: 角を丸めた四角形 9">
            <a:extLst>
              <a:ext uri="{FF2B5EF4-FFF2-40B4-BE49-F238E27FC236}">
                <a16:creationId xmlns:a16="http://schemas.microsoft.com/office/drawing/2014/main" id="{B629F7A0-AEFF-CB46-1B84-F416367C5C95}"/>
              </a:ext>
            </a:extLst>
          </p:cNvPr>
          <p:cNvSpPr/>
          <p:nvPr/>
        </p:nvSpPr>
        <p:spPr>
          <a:xfrm>
            <a:off x="1367246" y="2089754"/>
            <a:ext cx="3371668" cy="705769"/>
          </a:xfrm>
          <a:prstGeom prst="wedgeRoundRectCallout">
            <a:avLst>
              <a:gd name="adj1" fmla="val 72657"/>
              <a:gd name="adj2" fmla="val -33155"/>
              <a:gd name="adj3" fmla="val 16667"/>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p>
            <a:pPr algn="ctr"/>
            <a:r>
              <a:rPr lang="ja-JP" altLang="en-US" dirty="0">
                <a:solidFill>
                  <a:schemeClr val="bg2"/>
                </a:solidFill>
                <a:latin typeface="Meiryo UI" panose="020B0604030504040204" pitchFamily="50" charset="-128"/>
                <a:ea typeface="Meiryo UI" panose="020B0604030504040204" pitchFamily="50" charset="-128"/>
              </a:rPr>
              <a:t>すべての入力が</a:t>
            </a:r>
            <a:r>
              <a:rPr lang="ja-JP" altLang="en-US">
                <a:solidFill>
                  <a:schemeClr val="bg2"/>
                </a:solidFill>
                <a:latin typeface="Meiryo UI" panose="020B0604030504040204" pitchFamily="50" charset="-128"/>
                <a:ea typeface="Meiryo UI" panose="020B0604030504040204" pitchFamily="50" charset="-128"/>
              </a:rPr>
              <a:t>完了したら</a:t>
            </a:r>
            <a:r>
              <a:rPr lang="en-US" altLang="ja-JP" dirty="0">
                <a:solidFill>
                  <a:schemeClr val="bg2"/>
                </a:solidFill>
                <a:latin typeface="Meiryo UI" panose="020B0604030504040204" pitchFamily="50" charset="-128"/>
                <a:ea typeface="Meiryo UI" panose="020B0604030504040204" pitchFamily="50" charset="-128"/>
              </a:rPr>
              <a:t/>
            </a:r>
            <a:br>
              <a:rPr lang="en-US" altLang="ja-JP" dirty="0">
                <a:solidFill>
                  <a:schemeClr val="bg2"/>
                </a:solidFill>
                <a:latin typeface="Meiryo UI" panose="020B0604030504040204" pitchFamily="50" charset="-128"/>
                <a:ea typeface="Meiryo UI" panose="020B0604030504040204" pitchFamily="50" charset="-128"/>
              </a:rPr>
            </a:br>
            <a:r>
              <a:rPr lang="ja-JP" altLang="en-US" dirty="0">
                <a:solidFill>
                  <a:schemeClr val="bg2"/>
                </a:solidFill>
                <a:latin typeface="Meiryo UI" panose="020B0604030504040204" pitchFamily="50" charset="-128"/>
                <a:ea typeface="Meiryo UI" panose="020B0604030504040204" pitchFamily="50" charset="-128"/>
              </a:rPr>
              <a:t>登録申請ボタンを押してください</a:t>
            </a:r>
          </a:p>
        </p:txBody>
      </p:sp>
      <p:sp>
        <p:nvSpPr>
          <p:cNvPr id="11" name="正方形/長方形 10">
            <a:extLst>
              <a:ext uri="{FF2B5EF4-FFF2-40B4-BE49-F238E27FC236}">
                <a16:creationId xmlns:a16="http://schemas.microsoft.com/office/drawing/2014/main" id="{9CF0D80D-9202-A68F-553D-9E43E3BFA6F6}"/>
              </a:ext>
            </a:extLst>
          </p:cNvPr>
          <p:cNvSpPr/>
          <p:nvPr/>
        </p:nvSpPr>
        <p:spPr>
          <a:xfrm>
            <a:off x="6269852" y="4668202"/>
            <a:ext cx="2647837" cy="856406"/>
          </a:xfrm>
          <a:prstGeom prst="rect">
            <a:avLst/>
          </a:prstGeom>
          <a:pattFill prst="wdUpDiag">
            <a:fgClr>
              <a:schemeClr val="accent3">
                <a:lumMod val="20000"/>
                <a:lumOff val="80000"/>
              </a:schemeClr>
            </a:fgClr>
            <a:bgClr>
              <a:schemeClr val="bg1"/>
            </a:bgClr>
          </a:patt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予約先拠点の情報が表示されます</a:t>
            </a:r>
          </a:p>
        </p:txBody>
      </p:sp>
    </p:spTree>
    <p:extLst>
      <p:ext uri="{BB962C8B-B14F-4D97-AF65-F5344CB8AC3E}">
        <p14:creationId xmlns:p14="http://schemas.microsoft.com/office/powerpoint/2010/main" val="1636526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D1DF2BFE-EBC4-7741-13E2-E4D1F15ABB35}"/>
              </a:ext>
            </a:extLst>
          </p:cNvPr>
          <p:cNvSpPr>
            <a:spLocks noGrp="1"/>
          </p:cNvSpPr>
          <p:nvPr>
            <p:ph type="body" sz="quarter" idx="10"/>
          </p:nvPr>
        </p:nvSpPr>
        <p:spPr/>
        <p:txBody>
          <a:bodyPr>
            <a:normAutofit/>
          </a:bodyPr>
          <a:lstStyle/>
          <a:p>
            <a:r>
              <a:rPr kumimoji="1" lang="en-US" altLang="ja-JP" dirty="0"/>
              <a:t>5</a:t>
            </a:r>
            <a:r>
              <a:rPr kumimoji="1" lang="ja-JP" altLang="en-US" dirty="0"/>
              <a:t>．予約方法</a:t>
            </a:r>
            <a:endParaRPr kumimoji="1" lang="en-US" altLang="ja-JP" dirty="0"/>
          </a:p>
        </p:txBody>
      </p:sp>
    </p:spTree>
    <p:extLst>
      <p:ext uri="{BB962C8B-B14F-4D97-AF65-F5344CB8AC3E}">
        <p14:creationId xmlns:p14="http://schemas.microsoft.com/office/powerpoint/2010/main" val="3218814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399D61-54D0-D17F-FC4B-B00D16BF9144}"/>
              </a:ext>
            </a:extLst>
          </p:cNvPr>
          <p:cNvSpPr>
            <a:spLocks noGrp="1"/>
          </p:cNvSpPr>
          <p:nvPr>
            <p:ph type="title"/>
          </p:nvPr>
        </p:nvSpPr>
        <p:spPr/>
        <p:txBody>
          <a:bodyPr/>
          <a:lstStyle/>
          <a:p>
            <a:r>
              <a:rPr kumimoji="1" lang="ja-JP" altLang="en-US" dirty="0">
                <a:solidFill>
                  <a:schemeClr val="bg2"/>
                </a:solidFill>
              </a:rPr>
              <a:t>予約方法：</a:t>
            </a:r>
            <a:r>
              <a:rPr kumimoji="1" lang="en-US" altLang="ja-JP" dirty="0">
                <a:solidFill>
                  <a:schemeClr val="bg2"/>
                </a:solidFill>
              </a:rPr>
              <a:t>MOVO</a:t>
            </a:r>
            <a:r>
              <a:rPr kumimoji="1" lang="ja-JP" altLang="en-US" dirty="0">
                <a:solidFill>
                  <a:schemeClr val="bg2"/>
                </a:solidFill>
              </a:rPr>
              <a:t>へログイン</a:t>
            </a:r>
            <a:endParaRPr kumimoji="1" lang="ja-JP" altLang="en-US" dirty="0"/>
          </a:p>
        </p:txBody>
      </p:sp>
      <p:sp>
        <p:nvSpPr>
          <p:cNvPr id="6" name="矢印: 五方向 5">
            <a:extLst>
              <a:ext uri="{FF2B5EF4-FFF2-40B4-BE49-F238E27FC236}">
                <a16:creationId xmlns:a16="http://schemas.microsoft.com/office/drawing/2014/main" id="{B6724C4C-627F-494B-CA41-69E7BA1A37ED}"/>
              </a:ext>
            </a:extLst>
          </p:cNvPr>
          <p:cNvSpPr/>
          <p:nvPr/>
        </p:nvSpPr>
        <p:spPr>
          <a:xfrm>
            <a:off x="487679" y="787527"/>
            <a:ext cx="2595154" cy="37446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dirty="0">
                <a:solidFill>
                  <a:schemeClr val="bg1"/>
                </a:solidFill>
              </a:rPr>
              <a:t>MOVO</a:t>
            </a:r>
            <a:r>
              <a:rPr kumimoji="1" lang="ja-JP" altLang="en-US" dirty="0">
                <a:solidFill>
                  <a:schemeClr val="bg1"/>
                </a:solidFill>
              </a:rPr>
              <a:t>へログイン</a:t>
            </a:r>
            <a:endParaRPr kumimoji="1" lang="en-US" altLang="ja-JP" dirty="0">
              <a:solidFill>
                <a:schemeClr val="bg1"/>
              </a:solidFill>
            </a:endParaRPr>
          </a:p>
        </p:txBody>
      </p:sp>
      <p:sp>
        <p:nvSpPr>
          <p:cNvPr id="7" name="矢印: 五方向 6">
            <a:extLst>
              <a:ext uri="{FF2B5EF4-FFF2-40B4-BE49-F238E27FC236}">
                <a16:creationId xmlns:a16="http://schemas.microsoft.com/office/drawing/2014/main" id="{792A0B1A-0CDC-2CAF-F8A4-3F3DDA71C1D4}"/>
              </a:ext>
            </a:extLst>
          </p:cNvPr>
          <p:cNvSpPr/>
          <p:nvPr/>
        </p:nvSpPr>
        <p:spPr>
          <a:xfrm>
            <a:off x="5680891" y="777225"/>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tx1"/>
                </a:solidFill>
              </a:rPr>
              <a:t>必要な情報を入力する</a:t>
            </a:r>
          </a:p>
        </p:txBody>
      </p:sp>
      <p:sp>
        <p:nvSpPr>
          <p:cNvPr id="36" name="矢印: 五方向 35">
            <a:extLst>
              <a:ext uri="{FF2B5EF4-FFF2-40B4-BE49-F238E27FC236}">
                <a16:creationId xmlns:a16="http://schemas.microsoft.com/office/drawing/2014/main" id="{B63375EC-02B6-5F5C-216C-7F212EB65D80}"/>
              </a:ext>
            </a:extLst>
          </p:cNvPr>
          <p:cNvSpPr/>
          <p:nvPr/>
        </p:nvSpPr>
        <p:spPr>
          <a:xfrm>
            <a:off x="3084285" y="785641"/>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dirty="0">
                <a:solidFill>
                  <a:schemeClr val="tx1"/>
                </a:solidFill>
              </a:rPr>
              <a:t>予約作成ページを開く</a:t>
            </a:r>
            <a:endParaRPr kumimoji="1" lang="ja-JP" altLang="en-US" dirty="0">
              <a:solidFill>
                <a:schemeClr val="tx1"/>
              </a:solidFill>
            </a:endParaRPr>
          </a:p>
        </p:txBody>
      </p:sp>
      <p:pic>
        <p:nvPicPr>
          <p:cNvPr id="3" name="図 2">
            <a:extLst>
              <a:ext uri="{FF2B5EF4-FFF2-40B4-BE49-F238E27FC236}">
                <a16:creationId xmlns:a16="http://schemas.microsoft.com/office/drawing/2014/main" id="{A3D83D38-BCE4-52A5-2D3A-B6C02CA3FBC9}"/>
              </a:ext>
            </a:extLst>
          </p:cNvPr>
          <p:cNvPicPr>
            <a:picLocks noChangeAspect="1"/>
          </p:cNvPicPr>
          <p:nvPr/>
        </p:nvPicPr>
        <p:blipFill>
          <a:blip r:embed="rId2"/>
          <a:stretch>
            <a:fillRect/>
          </a:stretch>
        </p:blipFill>
        <p:spPr>
          <a:xfrm>
            <a:off x="4958080" y="1383712"/>
            <a:ext cx="5785147" cy="5296172"/>
          </a:xfrm>
          <a:prstGeom prst="rect">
            <a:avLst/>
          </a:prstGeom>
        </p:spPr>
      </p:pic>
      <p:sp>
        <p:nvSpPr>
          <p:cNvPr id="4" name="正方形/長方形 3">
            <a:extLst>
              <a:ext uri="{FF2B5EF4-FFF2-40B4-BE49-F238E27FC236}">
                <a16:creationId xmlns:a16="http://schemas.microsoft.com/office/drawing/2014/main" id="{9D2A659E-F1EA-77FD-07A3-D21F1FE8537E}"/>
              </a:ext>
            </a:extLst>
          </p:cNvPr>
          <p:cNvSpPr/>
          <p:nvPr/>
        </p:nvSpPr>
        <p:spPr>
          <a:xfrm>
            <a:off x="6367673" y="3300734"/>
            <a:ext cx="2930455" cy="1518966"/>
          </a:xfrm>
          <a:prstGeom prst="rect">
            <a:avLst/>
          </a:prstGeom>
          <a:noFill/>
          <a:ln w="2857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9177003-B5C3-7769-159C-BB412439EB63}"/>
              </a:ext>
            </a:extLst>
          </p:cNvPr>
          <p:cNvSpPr txBox="1"/>
          <p:nvPr/>
        </p:nvSpPr>
        <p:spPr>
          <a:xfrm>
            <a:off x="806345" y="3804176"/>
            <a:ext cx="5230146" cy="756000"/>
          </a:xfrm>
          <a:prstGeom prst="rect">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defPPr>
              <a:defRPr lang="ja-JP"/>
            </a:defPPr>
            <a:lvl1pPr algn="ctr">
              <a:defRPr b="1">
                <a:solidFill>
                  <a:schemeClr val="bg2"/>
                </a:solidFill>
                <a:latin typeface="Meiryo UI" panose="020B0604030504040204" pitchFamily="50" charset="-128"/>
                <a:ea typeface="Meiryo UI" panose="020B0604030504040204" pitchFamily="50" charset="-128"/>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n-US" altLang="ja-JP" b="0" dirty="0"/>
              <a:t>2. </a:t>
            </a:r>
            <a:r>
              <a:rPr lang="ja-JP" altLang="en-US" b="0" dirty="0"/>
              <a:t>発行</a:t>
            </a:r>
            <a:r>
              <a:rPr lang="ja-JP" altLang="en-US" b="0"/>
              <a:t>されたログイン</a:t>
            </a:r>
            <a:r>
              <a:rPr lang="en-US" altLang="ja-JP" b="0" dirty="0"/>
              <a:t>ID</a:t>
            </a:r>
            <a:r>
              <a:rPr lang="ja-JP" altLang="en-US" b="0" dirty="0"/>
              <a:t>とパスワードを入力</a:t>
            </a:r>
          </a:p>
        </p:txBody>
      </p:sp>
      <p:sp>
        <p:nvSpPr>
          <p:cNvPr id="8" name="正方形/長方形 7">
            <a:extLst>
              <a:ext uri="{FF2B5EF4-FFF2-40B4-BE49-F238E27FC236}">
                <a16:creationId xmlns:a16="http://schemas.microsoft.com/office/drawing/2014/main" id="{E88832D7-564F-2DA7-4785-2E59D13EA870}"/>
              </a:ext>
            </a:extLst>
          </p:cNvPr>
          <p:cNvSpPr/>
          <p:nvPr/>
        </p:nvSpPr>
        <p:spPr>
          <a:xfrm>
            <a:off x="7313389" y="4881823"/>
            <a:ext cx="1070338" cy="446836"/>
          </a:xfrm>
          <a:prstGeom prst="rect">
            <a:avLst/>
          </a:prstGeom>
          <a:noFill/>
          <a:ln w="2857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46EC476-8067-663E-2BE2-D0CFA2BFBB44}"/>
              </a:ext>
            </a:extLst>
          </p:cNvPr>
          <p:cNvSpPr txBox="1"/>
          <p:nvPr/>
        </p:nvSpPr>
        <p:spPr>
          <a:xfrm>
            <a:off x="806345" y="4717085"/>
            <a:ext cx="5230146" cy="756000"/>
          </a:xfrm>
          <a:prstGeom prst="rect">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defPPr>
              <a:defRPr lang="ja-JP"/>
            </a:defPPr>
            <a:lvl1pPr algn="ctr">
              <a:defRPr b="1">
                <a:solidFill>
                  <a:schemeClr val="bg2"/>
                </a:solidFill>
                <a:latin typeface="Meiryo UI" panose="020B0604030504040204" pitchFamily="50" charset="-128"/>
                <a:ea typeface="Meiryo UI" panose="020B0604030504040204" pitchFamily="50" charset="-128"/>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ja-JP" altLang="en-US" b="0"/>
              <a:t>３</a:t>
            </a:r>
            <a:r>
              <a:rPr lang="en-US" altLang="ja-JP" b="0" dirty="0"/>
              <a:t>. </a:t>
            </a:r>
            <a:r>
              <a:rPr lang="ja-JP" altLang="en-US" b="0" dirty="0"/>
              <a:t>ログインボタンをクリック</a:t>
            </a:r>
          </a:p>
        </p:txBody>
      </p:sp>
      <p:cxnSp>
        <p:nvCxnSpPr>
          <p:cNvPr id="13" name="直線矢印コネクタ 12">
            <a:extLst>
              <a:ext uri="{FF2B5EF4-FFF2-40B4-BE49-F238E27FC236}">
                <a16:creationId xmlns:a16="http://schemas.microsoft.com/office/drawing/2014/main" id="{7D4A6F96-9710-C5C2-2CC5-6D57FFCD6915}"/>
              </a:ext>
            </a:extLst>
          </p:cNvPr>
          <p:cNvCxnSpPr>
            <a:cxnSpLocks/>
          </p:cNvCxnSpPr>
          <p:nvPr/>
        </p:nvCxnSpPr>
        <p:spPr>
          <a:xfrm>
            <a:off x="6036491" y="4076186"/>
            <a:ext cx="331182" cy="0"/>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D0B6476F-0466-AB2B-9052-F79E3E8591DD}"/>
              </a:ext>
            </a:extLst>
          </p:cNvPr>
          <p:cNvCxnSpPr>
            <a:cxnSpLocks/>
            <a:stCxn id="12" idx="3"/>
            <a:endCxn id="8" idx="1"/>
          </p:cNvCxnSpPr>
          <p:nvPr/>
        </p:nvCxnSpPr>
        <p:spPr>
          <a:xfrm>
            <a:off x="6036491" y="5095085"/>
            <a:ext cx="1276898" cy="10156"/>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A0BD99F0-BF3E-CD52-C083-F006408BEB20}"/>
              </a:ext>
            </a:extLst>
          </p:cNvPr>
          <p:cNvSpPr txBox="1"/>
          <p:nvPr/>
        </p:nvSpPr>
        <p:spPr>
          <a:xfrm>
            <a:off x="806345" y="2891267"/>
            <a:ext cx="5230146" cy="756000"/>
          </a:xfrm>
          <a:prstGeom prst="rect">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defPPr>
              <a:defRPr lang="ja-JP"/>
            </a:defPPr>
            <a:lvl1pPr algn="ctr">
              <a:defRPr b="1">
                <a:solidFill>
                  <a:schemeClr val="bg2"/>
                </a:solidFill>
                <a:latin typeface="Meiryo UI" panose="020B0604030504040204" pitchFamily="50" charset="-128"/>
                <a:ea typeface="Meiryo UI" panose="020B0604030504040204" pitchFamily="50" charset="-128"/>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r>
              <a:rPr lang="en-US" altLang="ja-JP" b="0" dirty="0"/>
              <a:t>1</a:t>
            </a:r>
            <a:r>
              <a:rPr lang="ja-JP" altLang="en-US" b="0"/>
              <a:t>．ログイン</a:t>
            </a:r>
            <a:r>
              <a:rPr lang="en-US" altLang="ja-JP" b="0" dirty="0"/>
              <a:t>URL</a:t>
            </a:r>
            <a:r>
              <a:rPr lang="ja-JP" altLang="en-US" b="0"/>
              <a:t>にアクセス</a:t>
            </a:r>
            <a:endParaRPr lang="en-US" altLang="ja-JP" b="0" dirty="0"/>
          </a:p>
          <a:p>
            <a:r>
              <a:rPr lang="en-US" altLang="ja-JP" b="0" dirty="0">
                <a:hlinkClick r:id="rId3">
                  <a:extLst>
                    <a:ext uri="{A12FA001-AC4F-418D-AE19-62706E023703}">
                      <ahyp:hlinkClr xmlns="" xmlns:ahyp="http://schemas.microsoft.com/office/drawing/2018/hyperlinkcolor" val="tx"/>
                    </a:ext>
                  </a:extLst>
                </a:hlinkClick>
              </a:rPr>
              <a:t>https://accounts.movo.co.jp/</a:t>
            </a:r>
            <a:endParaRPr lang="ja-JP" altLang="en-US" b="0" dirty="0"/>
          </a:p>
        </p:txBody>
      </p:sp>
    </p:spTree>
    <p:extLst>
      <p:ext uri="{BB962C8B-B14F-4D97-AF65-F5344CB8AC3E}">
        <p14:creationId xmlns:p14="http://schemas.microsoft.com/office/powerpoint/2010/main" val="421613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399D61-54D0-D17F-FC4B-B00D16BF9144}"/>
              </a:ext>
            </a:extLst>
          </p:cNvPr>
          <p:cNvSpPr>
            <a:spLocks noGrp="1"/>
          </p:cNvSpPr>
          <p:nvPr>
            <p:ph type="title"/>
          </p:nvPr>
        </p:nvSpPr>
        <p:spPr/>
        <p:txBody>
          <a:bodyPr/>
          <a:lstStyle/>
          <a:p>
            <a:r>
              <a:rPr kumimoji="1" lang="ja-JP" altLang="en-US" dirty="0">
                <a:solidFill>
                  <a:schemeClr val="bg2"/>
                </a:solidFill>
              </a:rPr>
              <a:t>予約方法：予約作成ページを開く</a:t>
            </a:r>
            <a:endParaRPr kumimoji="1" lang="ja-JP" altLang="en-US" dirty="0"/>
          </a:p>
        </p:txBody>
      </p:sp>
      <p:sp>
        <p:nvSpPr>
          <p:cNvPr id="6" name="矢印: 五方向 5">
            <a:extLst>
              <a:ext uri="{FF2B5EF4-FFF2-40B4-BE49-F238E27FC236}">
                <a16:creationId xmlns:a16="http://schemas.microsoft.com/office/drawing/2014/main" id="{B6724C4C-627F-494B-CA41-69E7BA1A37ED}"/>
              </a:ext>
            </a:extLst>
          </p:cNvPr>
          <p:cNvSpPr/>
          <p:nvPr/>
        </p:nvSpPr>
        <p:spPr>
          <a:xfrm>
            <a:off x="487679" y="787527"/>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dirty="0">
                <a:solidFill>
                  <a:schemeClr val="tx1"/>
                </a:solidFill>
              </a:rPr>
              <a:t>MOVO</a:t>
            </a:r>
            <a:r>
              <a:rPr kumimoji="1" lang="ja-JP" altLang="en-US" dirty="0">
                <a:solidFill>
                  <a:schemeClr val="tx1"/>
                </a:solidFill>
              </a:rPr>
              <a:t>へログイン</a:t>
            </a:r>
            <a:endParaRPr kumimoji="1" lang="en-US" altLang="ja-JP" dirty="0">
              <a:solidFill>
                <a:schemeClr val="tx1"/>
              </a:solidFill>
            </a:endParaRPr>
          </a:p>
        </p:txBody>
      </p:sp>
      <p:sp>
        <p:nvSpPr>
          <p:cNvPr id="7" name="矢印: 五方向 6">
            <a:extLst>
              <a:ext uri="{FF2B5EF4-FFF2-40B4-BE49-F238E27FC236}">
                <a16:creationId xmlns:a16="http://schemas.microsoft.com/office/drawing/2014/main" id="{792A0B1A-0CDC-2CAF-F8A4-3F3DDA71C1D4}"/>
              </a:ext>
            </a:extLst>
          </p:cNvPr>
          <p:cNvSpPr/>
          <p:nvPr/>
        </p:nvSpPr>
        <p:spPr>
          <a:xfrm>
            <a:off x="5680891" y="777225"/>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tx1"/>
                </a:solidFill>
              </a:rPr>
              <a:t>必要な情報を入力する</a:t>
            </a:r>
          </a:p>
        </p:txBody>
      </p:sp>
      <p:sp>
        <p:nvSpPr>
          <p:cNvPr id="36" name="矢印: 五方向 35">
            <a:extLst>
              <a:ext uri="{FF2B5EF4-FFF2-40B4-BE49-F238E27FC236}">
                <a16:creationId xmlns:a16="http://schemas.microsoft.com/office/drawing/2014/main" id="{B63375EC-02B6-5F5C-216C-7F212EB65D80}"/>
              </a:ext>
            </a:extLst>
          </p:cNvPr>
          <p:cNvSpPr/>
          <p:nvPr/>
        </p:nvSpPr>
        <p:spPr>
          <a:xfrm>
            <a:off x="3084285" y="785641"/>
            <a:ext cx="2595154" cy="374468"/>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dirty="0">
                <a:solidFill>
                  <a:schemeClr val="bg1"/>
                </a:solidFill>
              </a:rPr>
              <a:t>予約作成ページを開く</a:t>
            </a:r>
            <a:endParaRPr kumimoji="1" lang="ja-JP" altLang="en-US" dirty="0">
              <a:solidFill>
                <a:schemeClr val="bg1"/>
              </a:solidFill>
            </a:endParaRPr>
          </a:p>
        </p:txBody>
      </p:sp>
      <p:grpSp>
        <p:nvGrpSpPr>
          <p:cNvPr id="10" name="グループ化 9">
            <a:extLst>
              <a:ext uri="{FF2B5EF4-FFF2-40B4-BE49-F238E27FC236}">
                <a16:creationId xmlns:a16="http://schemas.microsoft.com/office/drawing/2014/main" id="{AB461751-1AA0-691B-3761-BA960FA78166}"/>
              </a:ext>
            </a:extLst>
          </p:cNvPr>
          <p:cNvGrpSpPr/>
          <p:nvPr/>
        </p:nvGrpSpPr>
        <p:grpSpPr>
          <a:xfrm>
            <a:off x="1175463" y="1488679"/>
            <a:ext cx="9997828" cy="4760121"/>
            <a:chOff x="1097086" y="1048940"/>
            <a:chExt cx="9997828" cy="4760121"/>
          </a:xfrm>
        </p:grpSpPr>
        <p:pic>
          <p:nvPicPr>
            <p:cNvPr id="11" name="図 10">
              <a:extLst>
                <a:ext uri="{FF2B5EF4-FFF2-40B4-BE49-F238E27FC236}">
                  <a16:creationId xmlns:a16="http://schemas.microsoft.com/office/drawing/2014/main" id="{C54971CE-AA7C-989E-10E1-0D8F2912F15D}"/>
                </a:ext>
              </a:extLst>
            </p:cNvPr>
            <p:cNvPicPr>
              <a:picLocks noChangeAspect="1"/>
            </p:cNvPicPr>
            <p:nvPr/>
          </p:nvPicPr>
          <p:blipFill>
            <a:blip r:embed="rId2"/>
            <a:stretch>
              <a:fillRect/>
            </a:stretch>
          </p:blipFill>
          <p:spPr>
            <a:xfrm>
              <a:off x="1097086" y="1048940"/>
              <a:ext cx="9997828" cy="4760121"/>
            </a:xfrm>
            <a:prstGeom prst="rect">
              <a:avLst/>
            </a:prstGeom>
            <a:ln>
              <a:solidFill>
                <a:schemeClr val="tx1">
                  <a:lumMod val="20000"/>
                  <a:lumOff val="80000"/>
                </a:schemeClr>
              </a:solidFill>
            </a:ln>
          </p:spPr>
        </p:pic>
        <p:sp>
          <p:nvSpPr>
            <p:cNvPr id="15" name="正方形/長方形 14">
              <a:extLst>
                <a:ext uri="{FF2B5EF4-FFF2-40B4-BE49-F238E27FC236}">
                  <a16:creationId xmlns:a16="http://schemas.microsoft.com/office/drawing/2014/main" id="{930FF841-5C06-5679-0AE7-61CFCBF36559}"/>
                </a:ext>
              </a:extLst>
            </p:cNvPr>
            <p:cNvSpPr/>
            <p:nvPr/>
          </p:nvSpPr>
          <p:spPr>
            <a:xfrm>
              <a:off x="5024673" y="1053262"/>
              <a:ext cx="2308634" cy="330753"/>
            </a:xfrm>
            <a:prstGeom prst="rect">
              <a:avLst/>
            </a:prstGeom>
            <a:solidFill>
              <a:schemeClr val="bg1"/>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600"/>
                </a:spcBef>
              </a:pPr>
              <a:endParaRPr kumimoji="1" lang="ja-JP" altLang="en-US" dirty="0">
                <a:solidFill>
                  <a:schemeClr val="tx1"/>
                </a:solidFill>
              </a:endParaRPr>
            </a:p>
          </p:txBody>
        </p:sp>
      </p:grpSp>
      <p:sp>
        <p:nvSpPr>
          <p:cNvPr id="17" name="正方形/長方形 16">
            <a:extLst>
              <a:ext uri="{FF2B5EF4-FFF2-40B4-BE49-F238E27FC236}">
                <a16:creationId xmlns:a16="http://schemas.microsoft.com/office/drawing/2014/main" id="{0E9BCD37-7176-5602-E3E9-54E68B9E93B7}"/>
              </a:ext>
            </a:extLst>
          </p:cNvPr>
          <p:cNvSpPr/>
          <p:nvPr/>
        </p:nvSpPr>
        <p:spPr>
          <a:xfrm>
            <a:off x="1175462" y="3013236"/>
            <a:ext cx="1293030" cy="432255"/>
          </a:xfrm>
          <a:prstGeom prst="rect">
            <a:avLst/>
          </a:prstGeom>
          <a:noFill/>
          <a:ln w="2857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solidFill>
                <a:schemeClr val="bg2"/>
              </a:solidFill>
            </a:endParaRPr>
          </a:p>
        </p:txBody>
      </p:sp>
      <p:sp>
        <p:nvSpPr>
          <p:cNvPr id="18" name="正方形/長方形 17">
            <a:extLst>
              <a:ext uri="{FF2B5EF4-FFF2-40B4-BE49-F238E27FC236}">
                <a16:creationId xmlns:a16="http://schemas.microsoft.com/office/drawing/2014/main" id="{8C8BBFAD-9F7F-80EB-32C8-47B4A1BF2C59}"/>
              </a:ext>
            </a:extLst>
          </p:cNvPr>
          <p:cNvSpPr/>
          <p:nvPr/>
        </p:nvSpPr>
        <p:spPr>
          <a:xfrm>
            <a:off x="2517359" y="1836978"/>
            <a:ext cx="684464" cy="286708"/>
          </a:xfrm>
          <a:prstGeom prst="rect">
            <a:avLst/>
          </a:prstGeom>
          <a:noFill/>
          <a:ln w="2857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solidFill>
                <a:schemeClr val="bg2"/>
              </a:solidFill>
            </a:endParaRPr>
          </a:p>
        </p:txBody>
      </p:sp>
      <p:sp>
        <p:nvSpPr>
          <p:cNvPr id="21" name="吹き出し: 四角形 20">
            <a:extLst>
              <a:ext uri="{FF2B5EF4-FFF2-40B4-BE49-F238E27FC236}">
                <a16:creationId xmlns:a16="http://schemas.microsoft.com/office/drawing/2014/main" id="{8B87BE3A-B4A3-2107-F80C-7E29E8561283}"/>
              </a:ext>
            </a:extLst>
          </p:cNvPr>
          <p:cNvSpPr/>
          <p:nvPr/>
        </p:nvSpPr>
        <p:spPr>
          <a:xfrm>
            <a:off x="8715381" y="5354606"/>
            <a:ext cx="2753312" cy="379239"/>
          </a:xfrm>
          <a:prstGeom prst="wedgeRectCallout">
            <a:avLst>
              <a:gd name="adj1" fmla="val 18257"/>
              <a:gd name="adj2" fmla="val 82109"/>
            </a:avLst>
          </a:prstGeom>
          <a:solidFill>
            <a:schemeClr val="tx1"/>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💡チャットで疑問点を解消</a:t>
            </a:r>
          </a:p>
        </p:txBody>
      </p:sp>
      <p:sp>
        <p:nvSpPr>
          <p:cNvPr id="22" name="吹き出し: 四角形 21">
            <a:extLst>
              <a:ext uri="{FF2B5EF4-FFF2-40B4-BE49-F238E27FC236}">
                <a16:creationId xmlns:a16="http://schemas.microsoft.com/office/drawing/2014/main" id="{2CD3A697-CA8F-3C0A-188B-9F280B8CCCC4}"/>
              </a:ext>
            </a:extLst>
          </p:cNvPr>
          <p:cNvSpPr/>
          <p:nvPr/>
        </p:nvSpPr>
        <p:spPr>
          <a:xfrm>
            <a:off x="880061" y="5532579"/>
            <a:ext cx="2428013" cy="379239"/>
          </a:xfrm>
          <a:prstGeom prst="wedgeRectCallout">
            <a:avLst>
              <a:gd name="adj1" fmla="val -16420"/>
              <a:gd name="adj2" fmla="val 74947"/>
            </a:avLst>
          </a:prstGeom>
          <a:solidFill>
            <a:schemeClr val="tx1"/>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💡困ったらヘルプを確認</a:t>
            </a:r>
          </a:p>
        </p:txBody>
      </p:sp>
      <p:sp>
        <p:nvSpPr>
          <p:cNvPr id="23" name="四角形: 角を丸くする 22">
            <a:extLst>
              <a:ext uri="{FF2B5EF4-FFF2-40B4-BE49-F238E27FC236}">
                <a16:creationId xmlns:a16="http://schemas.microsoft.com/office/drawing/2014/main" id="{A72A0537-B3FF-6E96-C389-3DD0DDB4941A}"/>
              </a:ext>
            </a:extLst>
          </p:cNvPr>
          <p:cNvSpPr/>
          <p:nvPr/>
        </p:nvSpPr>
        <p:spPr>
          <a:xfrm>
            <a:off x="880061" y="2847703"/>
            <a:ext cx="1037249" cy="295613"/>
          </a:xfrm>
          <a:prstGeom prst="roundRect">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p>
            <a:pPr algn="ctr"/>
            <a:r>
              <a:rPr lang="ja-JP" altLang="en-US" dirty="0">
                <a:solidFill>
                  <a:schemeClr val="bg2"/>
                </a:solidFill>
                <a:latin typeface="Meiryo UI" panose="020B0604030504040204" pitchFamily="50" charset="-128"/>
                <a:ea typeface="Meiryo UI" panose="020B0604030504040204" pitchFamily="50" charset="-128"/>
              </a:rPr>
              <a:t>①クリック</a:t>
            </a:r>
          </a:p>
        </p:txBody>
      </p:sp>
      <p:cxnSp>
        <p:nvCxnSpPr>
          <p:cNvPr id="25" name="コネクタ: カギ線 24">
            <a:extLst>
              <a:ext uri="{FF2B5EF4-FFF2-40B4-BE49-F238E27FC236}">
                <a16:creationId xmlns:a16="http://schemas.microsoft.com/office/drawing/2014/main" id="{59CA240C-FA3E-C021-7E0A-2E13D3337CAD}"/>
              </a:ext>
            </a:extLst>
          </p:cNvPr>
          <p:cNvCxnSpPr>
            <a:cxnSpLocks/>
            <a:stCxn id="17" idx="3"/>
            <a:endCxn id="18" idx="2"/>
          </p:cNvCxnSpPr>
          <p:nvPr/>
        </p:nvCxnSpPr>
        <p:spPr>
          <a:xfrm flipV="1">
            <a:off x="2468492" y="2123686"/>
            <a:ext cx="391099" cy="1105678"/>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四角形: 角を丸くする 28">
            <a:extLst>
              <a:ext uri="{FF2B5EF4-FFF2-40B4-BE49-F238E27FC236}">
                <a16:creationId xmlns:a16="http://schemas.microsoft.com/office/drawing/2014/main" id="{EFC3CE96-739B-E666-ADF0-027C173CFB0E}"/>
              </a:ext>
            </a:extLst>
          </p:cNvPr>
          <p:cNvSpPr/>
          <p:nvPr/>
        </p:nvSpPr>
        <p:spPr>
          <a:xfrm>
            <a:off x="3039459" y="2036881"/>
            <a:ext cx="1037249" cy="295613"/>
          </a:xfrm>
          <a:prstGeom prst="roundRect">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p>
            <a:pPr algn="ctr"/>
            <a:r>
              <a:rPr lang="ja-JP" altLang="en-US" dirty="0">
                <a:solidFill>
                  <a:schemeClr val="bg2"/>
                </a:solidFill>
                <a:latin typeface="Meiryo UI" panose="020B0604030504040204" pitchFamily="50" charset="-128"/>
                <a:ea typeface="Meiryo UI" panose="020B0604030504040204" pitchFamily="50" charset="-128"/>
              </a:rPr>
              <a:t>②クリック</a:t>
            </a:r>
          </a:p>
        </p:txBody>
      </p:sp>
    </p:spTree>
    <p:extLst>
      <p:ext uri="{BB962C8B-B14F-4D97-AF65-F5344CB8AC3E}">
        <p14:creationId xmlns:p14="http://schemas.microsoft.com/office/powerpoint/2010/main" val="2821472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D112B10-B5E9-1F3A-A189-B4178BAAF3B6}"/>
              </a:ext>
            </a:extLst>
          </p:cNvPr>
          <p:cNvSpPr>
            <a:spLocks noGrp="1"/>
          </p:cNvSpPr>
          <p:nvPr>
            <p:ph type="body" sz="quarter" idx="10"/>
          </p:nvPr>
        </p:nvSpPr>
        <p:spPr>
          <a:xfrm>
            <a:off x="2581331" y="2991952"/>
            <a:ext cx="7029338" cy="874097"/>
          </a:xfrm>
        </p:spPr>
        <p:txBody>
          <a:bodyPr>
            <a:normAutofit/>
          </a:bodyPr>
          <a:lstStyle/>
          <a:p>
            <a:r>
              <a:rPr kumimoji="1" lang="en-US" altLang="ja-JP" dirty="0"/>
              <a:t>1</a:t>
            </a:r>
            <a:r>
              <a:rPr kumimoji="1" lang="ja-JP" altLang="en-US" dirty="0"/>
              <a:t>．導入の背景と目的</a:t>
            </a:r>
            <a:endParaRPr kumimoji="1" lang="en-US" altLang="ja-JP" dirty="0"/>
          </a:p>
        </p:txBody>
      </p:sp>
    </p:spTree>
    <p:extLst>
      <p:ext uri="{BB962C8B-B14F-4D97-AF65-F5344CB8AC3E}">
        <p14:creationId xmlns:p14="http://schemas.microsoft.com/office/powerpoint/2010/main" val="11164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399D61-54D0-D17F-FC4B-B00D16BF9144}"/>
              </a:ext>
            </a:extLst>
          </p:cNvPr>
          <p:cNvSpPr>
            <a:spLocks noGrp="1"/>
          </p:cNvSpPr>
          <p:nvPr>
            <p:ph type="title"/>
          </p:nvPr>
        </p:nvSpPr>
        <p:spPr/>
        <p:txBody>
          <a:bodyPr/>
          <a:lstStyle/>
          <a:p>
            <a:r>
              <a:rPr kumimoji="1" lang="ja-JP" altLang="en-US" dirty="0">
                <a:solidFill>
                  <a:schemeClr val="bg2"/>
                </a:solidFill>
              </a:rPr>
              <a:t>予約方法：必要な情報を入力する</a:t>
            </a:r>
            <a:r>
              <a:rPr kumimoji="1" lang="en-US" altLang="ja-JP" dirty="0">
                <a:solidFill>
                  <a:schemeClr val="bg2"/>
                </a:solidFill>
              </a:rPr>
              <a:t>-1</a:t>
            </a:r>
            <a:endParaRPr kumimoji="1" lang="ja-JP" altLang="en-US" dirty="0"/>
          </a:p>
        </p:txBody>
      </p:sp>
      <p:sp>
        <p:nvSpPr>
          <p:cNvPr id="6" name="矢印: 五方向 5">
            <a:extLst>
              <a:ext uri="{FF2B5EF4-FFF2-40B4-BE49-F238E27FC236}">
                <a16:creationId xmlns:a16="http://schemas.microsoft.com/office/drawing/2014/main" id="{B6724C4C-627F-494B-CA41-69E7BA1A37ED}"/>
              </a:ext>
            </a:extLst>
          </p:cNvPr>
          <p:cNvSpPr/>
          <p:nvPr/>
        </p:nvSpPr>
        <p:spPr>
          <a:xfrm>
            <a:off x="487679" y="787527"/>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dirty="0">
                <a:solidFill>
                  <a:schemeClr val="tx1"/>
                </a:solidFill>
              </a:rPr>
              <a:t>MOVO</a:t>
            </a:r>
            <a:r>
              <a:rPr kumimoji="1" lang="ja-JP" altLang="en-US" dirty="0">
                <a:solidFill>
                  <a:schemeClr val="tx1"/>
                </a:solidFill>
              </a:rPr>
              <a:t>へログイン</a:t>
            </a:r>
            <a:endParaRPr kumimoji="1" lang="en-US" altLang="ja-JP" dirty="0">
              <a:solidFill>
                <a:schemeClr val="tx1"/>
              </a:solidFill>
            </a:endParaRPr>
          </a:p>
        </p:txBody>
      </p:sp>
      <p:sp>
        <p:nvSpPr>
          <p:cNvPr id="7" name="矢印: 五方向 6">
            <a:extLst>
              <a:ext uri="{FF2B5EF4-FFF2-40B4-BE49-F238E27FC236}">
                <a16:creationId xmlns:a16="http://schemas.microsoft.com/office/drawing/2014/main" id="{792A0B1A-0CDC-2CAF-F8A4-3F3DDA71C1D4}"/>
              </a:ext>
            </a:extLst>
          </p:cNvPr>
          <p:cNvSpPr/>
          <p:nvPr/>
        </p:nvSpPr>
        <p:spPr>
          <a:xfrm>
            <a:off x="5680891" y="777225"/>
            <a:ext cx="2595154" cy="37446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bg1"/>
                </a:solidFill>
              </a:rPr>
              <a:t>必要な情報を入力する</a:t>
            </a:r>
          </a:p>
        </p:txBody>
      </p:sp>
      <p:sp>
        <p:nvSpPr>
          <p:cNvPr id="36" name="矢印: 五方向 35">
            <a:extLst>
              <a:ext uri="{FF2B5EF4-FFF2-40B4-BE49-F238E27FC236}">
                <a16:creationId xmlns:a16="http://schemas.microsoft.com/office/drawing/2014/main" id="{B63375EC-02B6-5F5C-216C-7F212EB65D80}"/>
              </a:ext>
            </a:extLst>
          </p:cNvPr>
          <p:cNvSpPr/>
          <p:nvPr/>
        </p:nvSpPr>
        <p:spPr>
          <a:xfrm>
            <a:off x="3084285" y="785641"/>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dirty="0">
                <a:solidFill>
                  <a:schemeClr val="tx1"/>
                </a:solidFill>
              </a:rPr>
              <a:t>予約作成ページを開く</a:t>
            </a:r>
            <a:endParaRPr kumimoji="1" lang="ja-JP" altLang="en-US" dirty="0">
              <a:solidFill>
                <a:schemeClr val="tx1"/>
              </a:solidFill>
            </a:endParaRPr>
          </a:p>
        </p:txBody>
      </p:sp>
      <p:grpSp>
        <p:nvGrpSpPr>
          <p:cNvPr id="3" name="グループ化 2">
            <a:extLst>
              <a:ext uri="{FF2B5EF4-FFF2-40B4-BE49-F238E27FC236}">
                <a16:creationId xmlns:a16="http://schemas.microsoft.com/office/drawing/2014/main" id="{A47436D3-272B-B5ED-28D9-207D2C67DA02}"/>
              </a:ext>
            </a:extLst>
          </p:cNvPr>
          <p:cNvGrpSpPr/>
          <p:nvPr/>
        </p:nvGrpSpPr>
        <p:grpSpPr>
          <a:xfrm>
            <a:off x="6335271" y="1703423"/>
            <a:ext cx="4785407" cy="4749624"/>
            <a:chOff x="6096000" y="1703423"/>
            <a:chExt cx="5263948" cy="4749624"/>
          </a:xfrm>
        </p:grpSpPr>
        <p:pic>
          <p:nvPicPr>
            <p:cNvPr id="4" name="図 3">
              <a:extLst>
                <a:ext uri="{FF2B5EF4-FFF2-40B4-BE49-F238E27FC236}">
                  <a16:creationId xmlns:a16="http://schemas.microsoft.com/office/drawing/2014/main" id="{1D36FD9D-6C1A-7B02-BE05-3B1CAA780300}"/>
                </a:ext>
              </a:extLst>
            </p:cNvPr>
            <p:cNvPicPr>
              <a:picLocks noChangeAspect="1"/>
            </p:cNvPicPr>
            <p:nvPr/>
          </p:nvPicPr>
          <p:blipFill>
            <a:blip r:embed="rId2"/>
            <a:stretch>
              <a:fillRect/>
            </a:stretch>
          </p:blipFill>
          <p:spPr>
            <a:xfrm>
              <a:off x="6096000" y="1703423"/>
              <a:ext cx="5263948" cy="4749624"/>
            </a:xfrm>
            <a:prstGeom prst="rect">
              <a:avLst/>
            </a:prstGeom>
            <a:ln>
              <a:solidFill>
                <a:schemeClr val="tx1">
                  <a:lumMod val="20000"/>
                  <a:lumOff val="80000"/>
                </a:schemeClr>
              </a:solidFill>
            </a:ln>
          </p:spPr>
        </p:pic>
        <p:sp>
          <p:nvSpPr>
            <p:cNvPr id="5" name="正方形/長方形 4">
              <a:extLst>
                <a:ext uri="{FF2B5EF4-FFF2-40B4-BE49-F238E27FC236}">
                  <a16:creationId xmlns:a16="http://schemas.microsoft.com/office/drawing/2014/main" id="{D4B53A2E-6941-4B3F-72B4-90BC3CCB8AB8}"/>
                </a:ext>
              </a:extLst>
            </p:cNvPr>
            <p:cNvSpPr/>
            <p:nvPr/>
          </p:nvSpPr>
          <p:spPr>
            <a:xfrm>
              <a:off x="8419756" y="1704866"/>
              <a:ext cx="2308634" cy="330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600"/>
                </a:spcBef>
              </a:pPr>
              <a:endParaRPr kumimoji="1" lang="ja-JP" altLang="en-US" dirty="0">
                <a:solidFill>
                  <a:schemeClr val="tx1"/>
                </a:solidFill>
              </a:endParaRPr>
            </a:p>
          </p:txBody>
        </p:sp>
      </p:grpSp>
      <p:grpSp>
        <p:nvGrpSpPr>
          <p:cNvPr id="8" name="グループ化 7">
            <a:extLst>
              <a:ext uri="{FF2B5EF4-FFF2-40B4-BE49-F238E27FC236}">
                <a16:creationId xmlns:a16="http://schemas.microsoft.com/office/drawing/2014/main" id="{8DBD777D-C75A-9834-56D6-596DD6AEF2C2}"/>
              </a:ext>
            </a:extLst>
          </p:cNvPr>
          <p:cNvGrpSpPr/>
          <p:nvPr/>
        </p:nvGrpSpPr>
        <p:grpSpPr>
          <a:xfrm>
            <a:off x="805742" y="2027429"/>
            <a:ext cx="4856974" cy="3672893"/>
            <a:chOff x="562894" y="1713919"/>
            <a:chExt cx="5342671" cy="3672893"/>
          </a:xfrm>
        </p:grpSpPr>
        <p:grpSp>
          <p:nvGrpSpPr>
            <p:cNvPr id="9" name="グループ化 8">
              <a:extLst>
                <a:ext uri="{FF2B5EF4-FFF2-40B4-BE49-F238E27FC236}">
                  <a16:creationId xmlns:a16="http://schemas.microsoft.com/office/drawing/2014/main" id="{88B827F3-4157-C96D-381B-304C8D6BA4DC}"/>
                </a:ext>
              </a:extLst>
            </p:cNvPr>
            <p:cNvGrpSpPr/>
            <p:nvPr/>
          </p:nvGrpSpPr>
          <p:grpSpPr>
            <a:xfrm>
              <a:off x="562894" y="1713919"/>
              <a:ext cx="5342671" cy="3672893"/>
              <a:chOff x="562894" y="1713919"/>
              <a:chExt cx="5342671" cy="3672893"/>
            </a:xfrm>
          </p:grpSpPr>
          <p:pic>
            <p:nvPicPr>
              <p:cNvPr id="26" name="図 25">
                <a:extLst>
                  <a:ext uri="{FF2B5EF4-FFF2-40B4-BE49-F238E27FC236}">
                    <a16:creationId xmlns:a16="http://schemas.microsoft.com/office/drawing/2014/main" id="{CC67C7C8-690E-0815-78FC-5FA678ED3DB8}"/>
                  </a:ext>
                </a:extLst>
              </p:cNvPr>
              <p:cNvPicPr>
                <a:picLocks noChangeAspect="1"/>
              </p:cNvPicPr>
              <p:nvPr/>
            </p:nvPicPr>
            <p:blipFill rotWithShape="1">
              <a:blip r:embed="rId3"/>
              <a:srcRect b="22499"/>
              <a:stretch/>
            </p:blipFill>
            <p:spPr>
              <a:xfrm>
                <a:off x="562894" y="1713919"/>
                <a:ext cx="5342671" cy="3672893"/>
              </a:xfrm>
              <a:prstGeom prst="rect">
                <a:avLst/>
              </a:prstGeom>
              <a:ln>
                <a:solidFill>
                  <a:schemeClr val="tx1">
                    <a:lumMod val="20000"/>
                    <a:lumOff val="80000"/>
                  </a:schemeClr>
                </a:solidFill>
              </a:ln>
            </p:spPr>
          </p:pic>
          <p:sp>
            <p:nvSpPr>
              <p:cNvPr id="27" name="正方形/長方形 26">
                <a:extLst>
                  <a:ext uri="{FF2B5EF4-FFF2-40B4-BE49-F238E27FC236}">
                    <a16:creationId xmlns:a16="http://schemas.microsoft.com/office/drawing/2014/main" id="{03239028-5602-D633-AF1C-247DE9FADF25}"/>
                  </a:ext>
                </a:extLst>
              </p:cNvPr>
              <p:cNvSpPr/>
              <p:nvPr/>
            </p:nvSpPr>
            <p:spPr>
              <a:xfrm>
                <a:off x="2960483" y="1713919"/>
                <a:ext cx="2308634" cy="330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600"/>
                  </a:spcBef>
                </a:pPr>
                <a:endParaRPr kumimoji="1" lang="ja-JP" altLang="en-US" dirty="0">
                  <a:solidFill>
                    <a:schemeClr val="tx1"/>
                  </a:solidFill>
                </a:endParaRPr>
              </a:p>
            </p:txBody>
          </p:sp>
        </p:grpSp>
        <p:sp>
          <p:nvSpPr>
            <p:cNvPr id="12" name="正方形/長方形 11">
              <a:extLst>
                <a:ext uri="{FF2B5EF4-FFF2-40B4-BE49-F238E27FC236}">
                  <a16:creationId xmlns:a16="http://schemas.microsoft.com/office/drawing/2014/main" id="{77CDCC1B-7F3F-FD26-F5F3-961464A7D744}"/>
                </a:ext>
              </a:extLst>
            </p:cNvPr>
            <p:cNvSpPr/>
            <p:nvPr/>
          </p:nvSpPr>
          <p:spPr>
            <a:xfrm>
              <a:off x="580999" y="2770118"/>
              <a:ext cx="2071665" cy="480076"/>
            </a:xfrm>
            <a:prstGeom prst="rect">
              <a:avLst/>
            </a:prstGeom>
            <a:noFill/>
            <a:ln w="2857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solidFill>
                  <a:schemeClr val="bg2"/>
                </a:solidFill>
              </a:endParaRPr>
            </a:p>
          </p:txBody>
        </p:sp>
        <p:sp>
          <p:nvSpPr>
            <p:cNvPr id="14" name="正方形/長方形 13">
              <a:extLst>
                <a:ext uri="{FF2B5EF4-FFF2-40B4-BE49-F238E27FC236}">
                  <a16:creationId xmlns:a16="http://schemas.microsoft.com/office/drawing/2014/main" id="{180CC9E0-D369-A69C-2FAC-19A3D1163887}"/>
                </a:ext>
              </a:extLst>
            </p:cNvPr>
            <p:cNvSpPr/>
            <p:nvPr/>
          </p:nvSpPr>
          <p:spPr>
            <a:xfrm>
              <a:off x="2843099" y="2770118"/>
              <a:ext cx="3062466" cy="2616694"/>
            </a:xfrm>
            <a:prstGeom prst="rect">
              <a:avLst/>
            </a:prstGeom>
            <a:noFill/>
            <a:ln w="2857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solidFill>
                  <a:schemeClr val="bg2"/>
                </a:solidFill>
              </a:endParaRPr>
            </a:p>
          </p:txBody>
        </p:sp>
      </p:grpSp>
      <p:sp>
        <p:nvSpPr>
          <p:cNvPr id="28" name="二等辺三角形 27">
            <a:extLst>
              <a:ext uri="{FF2B5EF4-FFF2-40B4-BE49-F238E27FC236}">
                <a16:creationId xmlns:a16="http://schemas.microsoft.com/office/drawing/2014/main" id="{39981BB8-26E4-3AB2-DF6F-B80A90BCE0E1}"/>
              </a:ext>
            </a:extLst>
          </p:cNvPr>
          <p:cNvSpPr/>
          <p:nvPr/>
        </p:nvSpPr>
        <p:spPr>
          <a:xfrm rot="5400000">
            <a:off x="5004574" y="3925524"/>
            <a:ext cx="2051982" cy="305423"/>
          </a:xfrm>
          <a:prstGeom prst="triangl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600"/>
              </a:spcBef>
            </a:pPr>
            <a:endParaRPr kumimoji="1" lang="ja-JP" altLang="en-US" dirty="0">
              <a:solidFill>
                <a:schemeClr val="tx1"/>
              </a:solidFill>
            </a:endParaRPr>
          </a:p>
        </p:txBody>
      </p:sp>
      <p:sp>
        <p:nvSpPr>
          <p:cNvPr id="34" name="正方形/長方形 33">
            <a:extLst>
              <a:ext uri="{FF2B5EF4-FFF2-40B4-BE49-F238E27FC236}">
                <a16:creationId xmlns:a16="http://schemas.microsoft.com/office/drawing/2014/main" id="{49EBF718-5FDA-7CFE-B6D0-EE038EB36638}"/>
              </a:ext>
            </a:extLst>
          </p:cNvPr>
          <p:cNvSpPr/>
          <p:nvPr/>
        </p:nvSpPr>
        <p:spPr>
          <a:xfrm>
            <a:off x="6446394" y="2404583"/>
            <a:ext cx="4674284" cy="2497816"/>
          </a:xfrm>
          <a:prstGeom prst="rect">
            <a:avLst/>
          </a:prstGeom>
          <a:noFill/>
          <a:ln w="2857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solidFill>
                <a:schemeClr val="bg2"/>
              </a:solidFill>
            </a:endParaRPr>
          </a:p>
        </p:txBody>
      </p:sp>
      <p:sp>
        <p:nvSpPr>
          <p:cNvPr id="38" name="四角形: 角を丸くする 37">
            <a:extLst>
              <a:ext uri="{FF2B5EF4-FFF2-40B4-BE49-F238E27FC236}">
                <a16:creationId xmlns:a16="http://schemas.microsoft.com/office/drawing/2014/main" id="{C55F6DB7-0B4C-C306-739B-04847F7CDB0C}"/>
              </a:ext>
            </a:extLst>
          </p:cNvPr>
          <p:cNvSpPr/>
          <p:nvPr/>
        </p:nvSpPr>
        <p:spPr>
          <a:xfrm>
            <a:off x="701608" y="2788015"/>
            <a:ext cx="2128702" cy="295613"/>
          </a:xfrm>
          <a:prstGeom prst="roundRect">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p>
            <a:pPr algn="ctr"/>
            <a:r>
              <a:rPr lang="ja-JP" altLang="en-US" dirty="0">
                <a:solidFill>
                  <a:schemeClr val="bg2"/>
                </a:solidFill>
                <a:latin typeface="Meiryo UI" panose="020B0604030504040204" pitchFamily="50" charset="-128"/>
                <a:ea typeface="Meiryo UI" panose="020B0604030504040204" pitchFamily="50" charset="-128"/>
              </a:rPr>
              <a:t>①クリックして選択</a:t>
            </a:r>
          </a:p>
        </p:txBody>
      </p:sp>
      <p:sp>
        <p:nvSpPr>
          <p:cNvPr id="39" name="四角形: 角を丸くする 38">
            <a:extLst>
              <a:ext uri="{FF2B5EF4-FFF2-40B4-BE49-F238E27FC236}">
                <a16:creationId xmlns:a16="http://schemas.microsoft.com/office/drawing/2014/main" id="{EF61E837-CEA1-B248-4F86-553290856EA5}"/>
              </a:ext>
            </a:extLst>
          </p:cNvPr>
          <p:cNvSpPr/>
          <p:nvPr/>
        </p:nvSpPr>
        <p:spPr>
          <a:xfrm>
            <a:off x="3224134" y="2844870"/>
            <a:ext cx="2307867" cy="295613"/>
          </a:xfrm>
          <a:prstGeom prst="roundRect">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p>
            <a:pPr algn="ctr"/>
            <a:r>
              <a:rPr lang="ja-JP" altLang="en-US" dirty="0">
                <a:solidFill>
                  <a:schemeClr val="bg2"/>
                </a:solidFill>
                <a:latin typeface="Meiryo UI" panose="020B0604030504040204" pitchFamily="50" charset="-128"/>
                <a:ea typeface="Meiryo UI" panose="020B0604030504040204" pitchFamily="50" charset="-128"/>
              </a:rPr>
              <a:t>②運用ルールの確認</a:t>
            </a:r>
          </a:p>
        </p:txBody>
      </p:sp>
      <p:sp>
        <p:nvSpPr>
          <p:cNvPr id="41" name="四角形: 角を丸くする 40">
            <a:extLst>
              <a:ext uri="{FF2B5EF4-FFF2-40B4-BE49-F238E27FC236}">
                <a16:creationId xmlns:a16="http://schemas.microsoft.com/office/drawing/2014/main" id="{4E420155-9BC7-F35E-3A6A-3E0435493423}"/>
              </a:ext>
            </a:extLst>
          </p:cNvPr>
          <p:cNvSpPr/>
          <p:nvPr/>
        </p:nvSpPr>
        <p:spPr>
          <a:xfrm>
            <a:off x="7263754" y="2256776"/>
            <a:ext cx="3545132" cy="295613"/>
          </a:xfrm>
          <a:prstGeom prst="roundRect">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p>
            <a:pPr algn="ctr"/>
            <a:r>
              <a:rPr lang="ja-JP" altLang="en-US" dirty="0">
                <a:solidFill>
                  <a:schemeClr val="bg2"/>
                </a:solidFill>
                <a:latin typeface="Meiryo UI" panose="020B0604030504040204" pitchFamily="50" charset="-128"/>
                <a:ea typeface="Meiryo UI" panose="020B0604030504040204" pitchFamily="50" charset="-128"/>
              </a:rPr>
              <a:t>③必須項目を中心に情報を登録</a:t>
            </a:r>
          </a:p>
        </p:txBody>
      </p:sp>
      <p:pic>
        <p:nvPicPr>
          <p:cNvPr id="11" name="図 10">
            <a:extLst>
              <a:ext uri="{FF2B5EF4-FFF2-40B4-BE49-F238E27FC236}">
                <a16:creationId xmlns:a16="http://schemas.microsoft.com/office/drawing/2014/main" id="{99BADD37-6284-1BDA-B237-2C1C7CC8A4C0}"/>
              </a:ext>
            </a:extLst>
          </p:cNvPr>
          <p:cNvPicPr>
            <a:picLocks noChangeAspect="1"/>
          </p:cNvPicPr>
          <p:nvPr/>
        </p:nvPicPr>
        <p:blipFill>
          <a:blip r:embed="rId4"/>
          <a:stretch>
            <a:fillRect/>
          </a:stretch>
        </p:blipFill>
        <p:spPr>
          <a:xfrm>
            <a:off x="8447776" y="2844870"/>
            <a:ext cx="1667587" cy="1430098"/>
          </a:xfrm>
          <a:prstGeom prst="rect">
            <a:avLst/>
          </a:prstGeom>
          <a:ln>
            <a:solidFill>
              <a:schemeClr val="accent1">
                <a:lumMod val="60000"/>
                <a:lumOff val="40000"/>
              </a:schemeClr>
            </a:solidFill>
          </a:ln>
        </p:spPr>
      </p:pic>
      <p:cxnSp>
        <p:nvCxnSpPr>
          <p:cNvPr id="15" name="直線コネクタ 14">
            <a:extLst>
              <a:ext uri="{FF2B5EF4-FFF2-40B4-BE49-F238E27FC236}">
                <a16:creationId xmlns:a16="http://schemas.microsoft.com/office/drawing/2014/main" id="{F4CEA565-B851-8BDB-4FA6-F9ACBF387F79}"/>
              </a:ext>
            </a:extLst>
          </p:cNvPr>
          <p:cNvCxnSpPr>
            <a:cxnSpLocks/>
          </p:cNvCxnSpPr>
          <p:nvPr/>
        </p:nvCxnSpPr>
        <p:spPr>
          <a:xfrm flipV="1">
            <a:off x="8184659" y="2844870"/>
            <a:ext cx="263117" cy="584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6C5BC6CA-8F5A-606B-7E89-81588E4AA1AE}"/>
              </a:ext>
            </a:extLst>
          </p:cNvPr>
          <p:cNvCxnSpPr>
            <a:cxnSpLocks/>
          </p:cNvCxnSpPr>
          <p:nvPr/>
        </p:nvCxnSpPr>
        <p:spPr>
          <a:xfrm>
            <a:off x="8184659" y="3559919"/>
            <a:ext cx="263117" cy="71504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254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399D61-54D0-D17F-FC4B-B00D16BF9144}"/>
              </a:ext>
            </a:extLst>
          </p:cNvPr>
          <p:cNvSpPr>
            <a:spLocks noGrp="1"/>
          </p:cNvSpPr>
          <p:nvPr>
            <p:ph type="title"/>
          </p:nvPr>
        </p:nvSpPr>
        <p:spPr/>
        <p:txBody>
          <a:bodyPr/>
          <a:lstStyle/>
          <a:p>
            <a:r>
              <a:rPr kumimoji="1" lang="ja-JP" altLang="en-US" dirty="0">
                <a:solidFill>
                  <a:schemeClr val="bg2"/>
                </a:solidFill>
              </a:rPr>
              <a:t>予約方法：必要な情報を入力する</a:t>
            </a:r>
            <a:r>
              <a:rPr kumimoji="1" lang="en-US" altLang="ja-JP" dirty="0">
                <a:solidFill>
                  <a:schemeClr val="bg2"/>
                </a:solidFill>
              </a:rPr>
              <a:t>-2</a:t>
            </a:r>
            <a:endParaRPr kumimoji="1" lang="ja-JP" altLang="en-US" dirty="0"/>
          </a:p>
        </p:txBody>
      </p:sp>
      <p:sp>
        <p:nvSpPr>
          <p:cNvPr id="6" name="矢印: 五方向 5">
            <a:extLst>
              <a:ext uri="{FF2B5EF4-FFF2-40B4-BE49-F238E27FC236}">
                <a16:creationId xmlns:a16="http://schemas.microsoft.com/office/drawing/2014/main" id="{B6724C4C-627F-494B-CA41-69E7BA1A37ED}"/>
              </a:ext>
            </a:extLst>
          </p:cNvPr>
          <p:cNvSpPr/>
          <p:nvPr/>
        </p:nvSpPr>
        <p:spPr>
          <a:xfrm>
            <a:off x="487679" y="787527"/>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dirty="0">
                <a:solidFill>
                  <a:schemeClr val="tx1"/>
                </a:solidFill>
              </a:rPr>
              <a:t>MOVO</a:t>
            </a:r>
            <a:r>
              <a:rPr kumimoji="1" lang="ja-JP" altLang="en-US" dirty="0">
                <a:solidFill>
                  <a:schemeClr val="tx1"/>
                </a:solidFill>
              </a:rPr>
              <a:t>へログイン</a:t>
            </a:r>
            <a:endParaRPr kumimoji="1" lang="en-US" altLang="ja-JP" dirty="0">
              <a:solidFill>
                <a:schemeClr val="tx1"/>
              </a:solidFill>
            </a:endParaRPr>
          </a:p>
        </p:txBody>
      </p:sp>
      <p:sp>
        <p:nvSpPr>
          <p:cNvPr id="7" name="矢印: 五方向 6">
            <a:extLst>
              <a:ext uri="{FF2B5EF4-FFF2-40B4-BE49-F238E27FC236}">
                <a16:creationId xmlns:a16="http://schemas.microsoft.com/office/drawing/2014/main" id="{792A0B1A-0CDC-2CAF-F8A4-3F3DDA71C1D4}"/>
              </a:ext>
            </a:extLst>
          </p:cNvPr>
          <p:cNvSpPr/>
          <p:nvPr/>
        </p:nvSpPr>
        <p:spPr>
          <a:xfrm>
            <a:off x="5680891" y="777225"/>
            <a:ext cx="2595154" cy="37446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dirty="0">
                <a:solidFill>
                  <a:schemeClr val="bg1"/>
                </a:solidFill>
              </a:rPr>
              <a:t>必要な情報を入力する</a:t>
            </a:r>
          </a:p>
        </p:txBody>
      </p:sp>
      <p:sp>
        <p:nvSpPr>
          <p:cNvPr id="36" name="矢印: 五方向 35">
            <a:extLst>
              <a:ext uri="{FF2B5EF4-FFF2-40B4-BE49-F238E27FC236}">
                <a16:creationId xmlns:a16="http://schemas.microsoft.com/office/drawing/2014/main" id="{B63375EC-02B6-5F5C-216C-7F212EB65D80}"/>
              </a:ext>
            </a:extLst>
          </p:cNvPr>
          <p:cNvSpPr/>
          <p:nvPr/>
        </p:nvSpPr>
        <p:spPr>
          <a:xfrm>
            <a:off x="3084285" y="785641"/>
            <a:ext cx="2595154" cy="374468"/>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dirty="0">
                <a:solidFill>
                  <a:schemeClr val="tx1"/>
                </a:solidFill>
              </a:rPr>
              <a:t>予約作成ページを開く</a:t>
            </a:r>
            <a:endParaRPr kumimoji="1" lang="ja-JP" altLang="en-US" dirty="0">
              <a:solidFill>
                <a:schemeClr val="tx1"/>
              </a:solidFill>
            </a:endParaRPr>
          </a:p>
        </p:txBody>
      </p:sp>
      <p:grpSp>
        <p:nvGrpSpPr>
          <p:cNvPr id="10" name="グループ化 9">
            <a:extLst>
              <a:ext uri="{FF2B5EF4-FFF2-40B4-BE49-F238E27FC236}">
                <a16:creationId xmlns:a16="http://schemas.microsoft.com/office/drawing/2014/main" id="{5B3A3853-D7B7-33C7-A8B1-08A2D851402D}"/>
              </a:ext>
            </a:extLst>
          </p:cNvPr>
          <p:cNvGrpSpPr/>
          <p:nvPr/>
        </p:nvGrpSpPr>
        <p:grpSpPr>
          <a:xfrm>
            <a:off x="805742" y="1713919"/>
            <a:ext cx="4818805" cy="4754801"/>
            <a:chOff x="729617" y="1449387"/>
            <a:chExt cx="5300686" cy="4775865"/>
          </a:xfrm>
        </p:grpSpPr>
        <p:pic>
          <p:nvPicPr>
            <p:cNvPr id="11" name="図 10">
              <a:extLst>
                <a:ext uri="{FF2B5EF4-FFF2-40B4-BE49-F238E27FC236}">
                  <a16:creationId xmlns:a16="http://schemas.microsoft.com/office/drawing/2014/main" id="{AAD6070D-2914-8EFC-D745-8A203F5C5E82}"/>
                </a:ext>
              </a:extLst>
            </p:cNvPr>
            <p:cNvPicPr>
              <a:picLocks noChangeAspect="1"/>
            </p:cNvPicPr>
            <p:nvPr/>
          </p:nvPicPr>
          <p:blipFill>
            <a:blip r:embed="rId2"/>
            <a:stretch>
              <a:fillRect/>
            </a:stretch>
          </p:blipFill>
          <p:spPr>
            <a:xfrm>
              <a:off x="729617" y="1449387"/>
              <a:ext cx="5300686" cy="4775865"/>
            </a:xfrm>
            <a:prstGeom prst="rect">
              <a:avLst/>
            </a:prstGeom>
            <a:ln>
              <a:solidFill>
                <a:schemeClr val="bg2"/>
              </a:solidFill>
            </a:ln>
          </p:spPr>
        </p:pic>
        <p:sp>
          <p:nvSpPr>
            <p:cNvPr id="13" name="正方形/長方形 12">
              <a:extLst>
                <a:ext uri="{FF2B5EF4-FFF2-40B4-BE49-F238E27FC236}">
                  <a16:creationId xmlns:a16="http://schemas.microsoft.com/office/drawing/2014/main" id="{FAE50861-676D-1A1A-06CC-A7EDE32DAC8A}"/>
                </a:ext>
              </a:extLst>
            </p:cNvPr>
            <p:cNvSpPr/>
            <p:nvPr/>
          </p:nvSpPr>
          <p:spPr>
            <a:xfrm>
              <a:off x="3601005" y="1449387"/>
              <a:ext cx="2098758" cy="330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600"/>
                </a:spcBef>
              </a:pPr>
              <a:endParaRPr kumimoji="1" lang="ja-JP" altLang="en-US" dirty="0">
                <a:solidFill>
                  <a:schemeClr val="tx1"/>
                </a:solidFill>
              </a:endParaRPr>
            </a:p>
          </p:txBody>
        </p:sp>
      </p:grpSp>
      <p:grpSp>
        <p:nvGrpSpPr>
          <p:cNvPr id="15" name="グループ化 14">
            <a:extLst>
              <a:ext uri="{FF2B5EF4-FFF2-40B4-BE49-F238E27FC236}">
                <a16:creationId xmlns:a16="http://schemas.microsoft.com/office/drawing/2014/main" id="{70EE2D71-BD0C-14C0-F4C0-0C7D85F52FBA}"/>
              </a:ext>
            </a:extLst>
          </p:cNvPr>
          <p:cNvGrpSpPr/>
          <p:nvPr/>
        </p:nvGrpSpPr>
        <p:grpSpPr>
          <a:xfrm>
            <a:off x="6326380" y="1713919"/>
            <a:ext cx="4823576" cy="4739128"/>
            <a:chOff x="6250018" y="1449387"/>
            <a:chExt cx="5305934" cy="4760122"/>
          </a:xfrm>
        </p:grpSpPr>
        <p:pic>
          <p:nvPicPr>
            <p:cNvPr id="16" name="図 15">
              <a:extLst>
                <a:ext uri="{FF2B5EF4-FFF2-40B4-BE49-F238E27FC236}">
                  <a16:creationId xmlns:a16="http://schemas.microsoft.com/office/drawing/2014/main" id="{43B62773-2AE9-AA76-2D51-2839B595CB76}"/>
                </a:ext>
              </a:extLst>
            </p:cNvPr>
            <p:cNvPicPr>
              <a:picLocks noChangeAspect="1"/>
            </p:cNvPicPr>
            <p:nvPr/>
          </p:nvPicPr>
          <p:blipFill>
            <a:blip r:embed="rId3"/>
            <a:stretch>
              <a:fillRect/>
            </a:stretch>
          </p:blipFill>
          <p:spPr>
            <a:xfrm>
              <a:off x="6250018" y="1449387"/>
              <a:ext cx="5305934" cy="4760122"/>
            </a:xfrm>
            <a:prstGeom prst="rect">
              <a:avLst/>
            </a:prstGeom>
            <a:ln>
              <a:solidFill>
                <a:schemeClr val="bg2"/>
              </a:solidFill>
            </a:ln>
          </p:spPr>
        </p:pic>
        <p:sp>
          <p:nvSpPr>
            <p:cNvPr id="17" name="正方形/長方形 16">
              <a:extLst>
                <a:ext uri="{FF2B5EF4-FFF2-40B4-BE49-F238E27FC236}">
                  <a16:creationId xmlns:a16="http://schemas.microsoft.com/office/drawing/2014/main" id="{E28099DB-26B4-81C8-4AC2-694364DA94C7}"/>
                </a:ext>
              </a:extLst>
            </p:cNvPr>
            <p:cNvSpPr/>
            <p:nvPr/>
          </p:nvSpPr>
          <p:spPr>
            <a:xfrm>
              <a:off x="8969710" y="1449387"/>
              <a:ext cx="2098758" cy="330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600"/>
                </a:spcBef>
              </a:pPr>
              <a:endParaRPr kumimoji="1" lang="ja-JP" altLang="en-US" dirty="0">
                <a:solidFill>
                  <a:schemeClr val="tx1"/>
                </a:solidFill>
              </a:endParaRPr>
            </a:p>
          </p:txBody>
        </p:sp>
      </p:grpSp>
      <p:sp>
        <p:nvSpPr>
          <p:cNvPr id="21" name="正方形/長方形 20">
            <a:extLst>
              <a:ext uri="{FF2B5EF4-FFF2-40B4-BE49-F238E27FC236}">
                <a16:creationId xmlns:a16="http://schemas.microsoft.com/office/drawing/2014/main" id="{2A108F64-A700-CAEB-4542-0D597708E924}"/>
              </a:ext>
            </a:extLst>
          </p:cNvPr>
          <p:cNvSpPr/>
          <p:nvPr/>
        </p:nvSpPr>
        <p:spPr>
          <a:xfrm>
            <a:off x="878186" y="4363770"/>
            <a:ext cx="2204647" cy="780312"/>
          </a:xfrm>
          <a:prstGeom prst="rect">
            <a:avLst/>
          </a:prstGeom>
          <a:noFill/>
          <a:ln w="2857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solidFill>
                <a:schemeClr val="bg2"/>
              </a:solidFill>
            </a:endParaRPr>
          </a:p>
        </p:txBody>
      </p:sp>
      <p:sp>
        <p:nvSpPr>
          <p:cNvPr id="23" name="正方形/長方形 22">
            <a:extLst>
              <a:ext uri="{FF2B5EF4-FFF2-40B4-BE49-F238E27FC236}">
                <a16:creationId xmlns:a16="http://schemas.microsoft.com/office/drawing/2014/main" id="{4AD9A572-6971-E488-1BC7-ADAF588EDB92}"/>
              </a:ext>
            </a:extLst>
          </p:cNvPr>
          <p:cNvSpPr/>
          <p:nvPr/>
        </p:nvSpPr>
        <p:spPr>
          <a:xfrm>
            <a:off x="6326382" y="2815628"/>
            <a:ext cx="1613508" cy="2634557"/>
          </a:xfrm>
          <a:prstGeom prst="rect">
            <a:avLst/>
          </a:prstGeom>
          <a:noFill/>
          <a:ln w="2857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solidFill>
                <a:schemeClr val="bg2"/>
              </a:solidFill>
            </a:endParaRPr>
          </a:p>
        </p:txBody>
      </p:sp>
      <p:sp>
        <p:nvSpPr>
          <p:cNvPr id="25" name="吹き出し: 四角形 24">
            <a:extLst>
              <a:ext uri="{FF2B5EF4-FFF2-40B4-BE49-F238E27FC236}">
                <a16:creationId xmlns:a16="http://schemas.microsoft.com/office/drawing/2014/main" id="{D49FE71B-28AA-23B3-D8D7-78668E8769C5}"/>
              </a:ext>
            </a:extLst>
          </p:cNvPr>
          <p:cNvSpPr/>
          <p:nvPr/>
        </p:nvSpPr>
        <p:spPr>
          <a:xfrm>
            <a:off x="8137856" y="5525097"/>
            <a:ext cx="3248402" cy="379239"/>
          </a:xfrm>
          <a:prstGeom prst="wedgeRectCallout">
            <a:avLst>
              <a:gd name="adj1" fmla="val -56126"/>
              <a:gd name="adj2" fmla="val 20039"/>
            </a:avLst>
          </a:prstGeom>
          <a:solidFill>
            <a:schemeClr val="tx1"/>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kumimoji="1" lang="ja-JP" altLang="en-US" sz="1600" dirty="0">
                <a:solidFill>
                  <a:schemeClr val="bg1"/>
                </a:solidFill>
                <a:latin typeface="Meiryo UI" panose="020B0604030504040204" pitchFamily="50" charset="-128"/>
                <a:ea typeface="Meiryo UI" panose="020B0604030504040204" pitchFamily="50" charset="-128"/>
              </a:rPr>
              <a:t>💡拠点から指示がない場合は不要</a:t>
            </a:r>
          </a:p>
        </p:txBody>
      </p:sp>
      <p:sp>
        <p:nvSpPr>
          <p:cNvPr id="29" name="正方形/長方形 28">
            <a:extLst>
              <a:ext uri="{FF2B5EF4-FFF2-40B4-BE49-F238E27FC236}">
                <a16:creationId xmlns:a16="http://schemas.microsoft.com/office/drawing/2014/main" id="{9737F5E1-4C5C-3CD5-E045-05FE455F19F6}"/>
              </a:ext>
            </a:extLst>
          </p:cNvPr>
          <p:cNvSpPr/>
          <p:nvPr/>
        </p:nvSpPr>
        <p:spPr>
          <a:xfrm flipV="1">
            <a:off x="6326380" y="6065821"/>
            <a:ext cx="753430" cy="288160"/>
          </a:xfrm>
          <a:prstGeom prst="rect">
            <a:avLst/>
          </a:prstGeom>
          <a:noFill/>
          <a:ln w="2857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solidFill>
                <a:schemeClr val="bg2"/>
              </a:solidFill>
            </a:endParaRPr>
          </a:p>
        </p:txBody>
      </p:sp>
      <p:sp>
        <p:nvSpPr>
          <p:cNvPr id="31" name="正方形/長方形 30">
            <a:extLst>
              <a:ext uri="{FF2B5EF4-FFF2-40B4-BE49-F238E27FC236}">
                <a16:creationId xmlns:a16="http://schemas.microsoft.com/office/drawing/2014/main" id="{E6C83D4B-4E6F-380F-4556-FB078B603041}"/>
              </a:ext>
            </a:extLst>
          </p:cNvPr>
          <p:cNvSpPr/>
          <p:nvPr/>
        </p:nvSpPr>
        <p:spPr>
          <a:xfrm>
            <a:off x="6326380" y="5496638"/>
            <a:ext cx="1613509" cy="407698"/>
          </a:xfrm>
          <a:prstGeom prst="rect">
            <a:avLst/>
          </a:prstGeom>
          <a:noFill/>
          <a:ln w="2857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solidFill>
                <a:schemeClr val="bg2"/>
              </a:solidFill>
            </a:endParaRPr>
          </a:p>
        </p:txBody>
      </p:sp>
      <p:sp>
        <p:nvSpPr>
          <p:cNvPr id="32" name="四角形: 角を丸くする 31">
            <a:extLst>
              <a:ext uri="{FF2B5EF4-FFF2-40B4-BE49-F238E27FC236}">
                <a16:creationId xmlns:a16="http://schemas.microsoft.com/office/drawing/2014/main" id="{F94FF7A0-1DF7-0DC8-6AFE-08E9E70AA958}"/>
              </a:ext>
            </a:extLst>
          </p:cNvPr>
          <p:cNvSpPr/>
          <p:nvPr/>
        </p:nvSpPr>
        <p:spPr>
          <a:xfrm>
            <a:off x="1310266" y="4215963"/>
            <a:ext cx="3545132" cy="295613"/>
          </a:xfrm>
          <a:prstGeom prst="roundRect">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p>
            <a:pPr algn="ctr"/>
            <a:r>
              <a:rPr lang="ja-JP" altLang="en-US" dirty="0">
                <a:solidFill>
                  <a:schemeClr val="bg2"/>
                </a:solidFill>
                <a:latin typeface="Meiryo UI" panose="020B0604030504040204" pitchFamily="50" charset="-128"/>
                <a:ea typeface="Meiryo UI" panose="020B0604030504040204" pitchFamily="50" charset="-128"/>
              </a:rPr>
              <a:t>①作業ごとに希望日時を入力</a:t>
            </a:r>
          </a:p>
        </p:txBody>
      </p:sp>
      <p:sp>
        <p:nvSpPr>
          <p:cNvPr id="33" name="四角形: 角を丸くする 32">
            <a:extLst>
              <a:ext uri="{FF2B5EF4-FFF2-40B4-BE49-F238E27FC236}">
                <a16:creationId xmlns:a16="http://schemas.microsoft.com/office/drawing/2014/main" id="{AB084814-A882-2069-7F37-1FE1ACBBCEE1}"/>
              </a:ext>
            </a:extLst>
          </p:cNvPr>
          <p:cNvSpPr/>
          <p:nvPr/>
        </p:nvSpPr>
        <p:spPr>
          <a:xfrm>
            <a:off x="7279760" y="2411478"/>
            <a:ext cx="3545132" cy="885776"/>
          </a:xfrm>
          <a:prstGeom prst="roundRect">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p>
            <a:pPr algn="ctr"/>
            <a:r>
              <a:rPr lang="ja-JP" altLang="en-US" dirty="0">
                <a:solidFill>
                  <a:schemeClr val="bg2"/>
                </a:solidFill>
                <a:latin typeface="Meiryo UI" panose="020B0604030504040204" pitchFamily="50" charset="-128"/>
                <a:ea typeface="Meiryo UI" panose="020B0604030504040204" pitchFamily="50" charset="-128"/>
              </a:rPr>
              <a:t>②運送会社情報を入力</a:t>
            </a:r>
            <a:endParaRPr lang="en-US" altLang="ja-JP" dirty="0">
              <a:solidFill>
                <a:schemeClr val="bg2"/>
              </a:solidFill>
              <a:latin typeface="Meiryo UI" panose="020B0604030504040204" pitchFamily="50" charset="-128"/>
              <a:ea typeface="Meiryo UI" panose="020B0604030504040204" pitchFamily="50" charset="-128"/>
            </a:endParaRPr>
          </a:p>
          <a:p>
            <a:pPr algn="ctr"/>
            <a:r>
              <a:rPr lang="en-US" altLang="ja-JP" dirty="0">
                <a:solidFill>
                  <a:schemeClr val="bg2"/>
                </a:solidFill>
                <a:latin typeface="Meiryo UI" panose="020B0604030504040204" pitchFamily="50" charset="-128"/>
                <a:ea typeface="Meiryo UI" panose="020B0604030504040204" pitchFamily="50" charset="-128"/>
              </a:rPr>
              <a:t>※</a:t>
            </a:r>
            <a:r>
              <a:rPr lang="ja-JP" altLang="en-US" dirty="0">
                <a:solidFill>
                  <a:schemeClr val="bg2"/>
                </a:solidFill>
                <a:latin typeface="Meiryo UI" panose="020B0604030504040204" pitchFamily="50" charset="-128"/>
                <a:ea typeface="Meiryo UI" panose="020B0604030504040204" pitchFamily="50" charset="-128"/>
              </a:rPr>
              <a:t>一度入力すると、「過去入力から選択」ボタンより自動入力可能</a:t>
            </a:r>
          </a:p>
        </p:txBody>
      </p:sp>
      <p:sp>
        <p:nvSpPr>
          <p:cNvPr id="43" name="四角形: 角を丸くする 42">
            <a:extLst>
              <a:ext uri="{FF2B5EF4-FFF2-40B4-BE49-F238E27FC236}">
                <a16:creationId xmlns:a16="http://schemas.microsoft.com/office/drawing/2014/main" id="{E66D6E97-3AF0-6949-FBD0-0A9234920E7A}"/>
              </a:ext>
            </a:extLst>
          </p:cNvPr>
          <p:cNvSpPr/>
          <p:nvPr/>
        </p:nvSpPr>
        <p:spPr>
          <a:xfrm>
            <a:off x="6978468" y="5950789"/>
            <a:ext cx="2953536" cy="295613"/>
          </a:xfrm>
          <a:prstGeom prst="roundRect">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p>
            <a:pPr algn="ctr"/>
            <a:r>
              <a:rPr lang="ja-JP" altLang="en-US" dirty="0">
                <a:solidFill>
                  <a:schemeClr val="bg2"/>
                </a:solidFill>
                <a:latin typeface="Meiryo UI" panose="020B0604030504040204" pitchFamily="50" charset="-128"/>
                <a:ea typeface="Meiryo UI" panose="020B0604030504040204" pitchFamily="50" charset="-128"/>
              </a:rPr>
              <a:t>③クリックして登録完了</a:t>
            </a:r>
          </a:p>
        </p:txBody>
      </p:sp>
    </p:spTree>
    <p:extLst>
      <p:ext uri="{BB962C8B-B14F-4D97-AF65-F5344CB8AC3E}">
        <p14:creationId xmlns:p14="http://schemas.microsoft.com/office/powerpoint/2010/main" val="1727947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8A024F2-5FA5-7244-A1C3-81A2D14CE993}"/>
              </a:ext>
            </a:extLst>
          </p:cNvPr>
          <p:cNvPicPr>
            <a:picLocks noChangeAspect="1"/>
          </p:cNvPicPr>
          <p:nvPr/>
        </p:nvPicPr>
        <p:blipFill>
          <a:blip r:embed="rId2"/>
          <a:stretch>
            <a:fillRect/>
          </a:stretch>
        </p:blipFill>
        <p:spPr>
          <a:xfrm>
            <a:off x="5908732" y="919390"/>
            <a:ext cx="6230774" cy="5863099"/>
          </a:xfrm>
          <a:prstGeom prst="rect">
            <a:avLst/>
          </a:prstGeom>
        </p:spPr>
      </p:pic>
      <p:sp>
        <p:nvSpPr>
          <p:cNvPr id="2" name="タイトル 1">
            <a:extLst>
              <a:ext uri="{FF2B5EF4-FFF2-40B4-BE49-F238E27FC236}">
                <a16:creationId xmlns:a16="http://schemas.microsoft.com/office/drawing/2014/main" id="{B9122EDE-E855-4188-B885-2D607515957E}"/>
              </a:ext>
            </a:extLst>
          </p:cNvPr>
          <p:cNvSpPr>
            <a:spLocks noGrp="1"/>
          </p:cNvSpPr>
          <p:nvPr>
            <p:ph type="title"/>
          </p:nvPr>
        </p:nvSpPr>
        <p:spPr/>
        <p:txBody>
          <a:bodyPr/>
          <a:lstStyle/>
          <a:p>
            <a:r>
              <a:rPr kumimoji="1" lang="ja-JP" altLang="en-US" dirty="0"/>
              <a:t>ヘルプページのご案内</a:t>
            </a:r>
          </a:p>
        </p:txBody>
      </p:sp>
      <p:pic>
        <p:nvPicPr>
          <p:cNvPr id="12" name="図 11">
            <a:extLst>
              <a:ext uri="{FF2B5EF4-FFF2-40B4-BE49-F238E27FC236}">
                <a16:creationId xmlns:a16="http://schemas.microsoft.com/office/drawing/2014/main" id="{503E58A2-A594-5DFB-406F-4F1DB7820CCD}"/>
              </a:ext>
            </a:extLst>
          </p:cNvPr>
          <p:cNvPicPr>
            <a:picLocks noChangeAspect="1"/>
          </p:cNvPicPr>
          <p:nvPr/>
        </p:nvPicPr>
        <p:blipFill>
          <a:blip r:embed="rId3"/>
          <a:stretch>
            <a:fillRect/>
          </a:stretch>
        </p:blipFill>
        <p:spPr>
          <a:xfrm>
            <a:off x="924532" y="858430"/>
            <a:ext cx="4884085" cy="5666487"/>
          </a:xfrm>
          <a:prstGeom prst="rect">
            <a:avLst/>
          </a:prstGeom>
        </p:spPr>
      </p:pic>
      <p:sp>
        <p:nvSpPr>
          <p:cNvPr id="14" name="正方形/長方形 13">
            <a:extLst>
              <a:ext uri="{FF2B5EF4-FFF2-40B4-BE49-F238E27FC236}">
                <a16:creationId xmlns:a16="http://schemas.microsoft.com/office/drawing/2014/main" id="{05B0A223-1A5D-128E-1B50-F280A2DFFF3D}"/>
              </a:ext>
            </a:extLst>
          </p:cNvPr>
          <p:cNvSpPr/>
          <p:nvPr/>
        </p:nvSpPr>
        <p:spPr>
          <a:xfrm>
            <a:off x="1114245" y="5532449"/>
            <a:ext cx="1689653" cy="379238"/>
          </a:xfrm>
          <a:prstGeom prst="rect">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dirty="0">
              <a:ea typeface="+mn-lt"/>
              <a:cs typeface="+mn-lt"/>
            </a:endParaRPr>
          </a:p>
          <a:p>
            <a:pPr algn="ctr"/>
            <a:endParaRPr lang="ja-JP" altLang="en-US" dirty="0">
              <a:solidFill>
                <a:srgbClr val="FF0000"/>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DC0B0220-B97B-311C-726A-40D6D2A75A66}"/>
              </a:ext>
            </a:extLst>
          </p:cNvPr>
          <p:cNvSpPr/>
          <p:nvPr/>
        </p:nvSpPr>
        <p:spPr>
          <a:xfrm>
            <a:off x="1428059" y="6003523"/>
            <a:ext cx="390733" cy="379238"/>
          </a:xfrm>
          <a:prstGeom prst="rect">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dirty="0">
              <a:ea typeface="+mn-lt"/>
              <a:cs typeface="+mn-lt"/>
            </a:endParaRPr>
          </a:p>
          <a:p>
            <a:pPr algn="ctr"/>
            <a:endParaRPr lang="ja-JP" altLang="en-US" dirty="0">
              <a:solidFill>
                <a:srgbClr val="FF0000"/>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D654ACEF-8608-C5A8-B7C6-75A37A1D2BC7}"/>
              </a:ext>
            </a:extLst>
          </p:cNvPr>
          <p:cNvSpPr/>
          <p:nvPr/>
        </p:nvSpPr>
        <p:spPr>
          <a:xfrm>
            <a:off x="6118164" y="2833108"/>
            <a:ext cx="1207734" cy="1755949"/>
          </a:xfrm>
          <a:prstGeom prst="rect">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dirty="0">
              <a:ea typeface="+mn-lt"/>
              <a:cs typeface="+mn-lt"/>
            </a:endParaRPr>
          </a:p>
          <a:p>
            <a:pPr algn="ctr"/>
            <a:endParaRPr lang="ja-JP" altLang="en-US" b="1" dirty="0">
              <a:solidFill>
                <a:srgbClr val="FF0000"/>
              </a:solidFill>
              <a:latin typeface="Meiryo UI" panose="020B0604030504040204" pitchFamily="50" charset="-128"/>
              <a:ea typeface="Meiryo UI" panose="020B0604030504040204" pitchFamily="50" charset="-128"/>
            </a:endParaRPr>
          </a:p>
        </p:txBody>
      </p:sp>
      <p:sp>
        <p:nvSpPr>
          <p:cNvPr id="19" name="矢印: ストライプ 18">
            <a:extLst>
              <a:ext uri="{FF2B5EF4-FFF2-40B4-BE49-F238E27FC236}">
                <a16:creationId xmlns:a16="http://schemas.microsoft.com/office/drawing/2014/main" id="{42E628CF-6623-2178-CC2A-84C63EA42B09}"/>
              </a:ext>
            </a:extLst>
          </p:cNvPr>
          <p:cNvSpPr/>
          <p:nvPr/>
        </p:nvSpPr>
        <p:spPr>
          <a:xfrm>
            <a:off x="4322651" y="4995891"/>
            <a:ext cx="1782025" cy="1369531"/>
          </a:xfrm>
          <a:prstGeom prst="stripedRightArrow">
            <a:avLst/>
          </a:prstGeom>
          <a:solidFill>
            <a:schemeClr val="accent1">
              <a:lumMod val="60000"/>
              <a:lumOff val="40000"/>
            </a:schemeClr>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kumimoji="1" lang="ja-JP" altLang="en-US" sz="1600" dirty="0">
                <a:solidFill>
                  <a:schemeClr val="bg1"/>
                </a:solidFill>
                <a:latin typeface="Meiryo UI" panose="020B0604030504040204" pitchFamily="50" charset="-128"/>
                <a:ea typeface="Meiryo UI" panose="020B0604030504040204" pitchFamily="50" charset="-128"/>
              </a:rPr>
              <a:t>新しいページが開きます</a:t>
            </a:r>
          </a:p>
        </p:txBody>
      </p:sp>
      <p:sp>
        <p:nvSpPr>
          <p:cNvPr id="21" name="四角形: 角を丸くする 20">
            <a:extLst>
              <a:ext uri="{FF2B5EF4-FFF2-40B4-BE49-F238E27FC236}">
                <a16:creationId xmlns:a16="http://schemas.microsoft.com/office/drawing/2014/main" id="{D82B02B9-6DF9-6DFB-0511-C2105C58B22D}"/>
              </a:ext>
            </a:extLst>
          </p:cNvPr>
          <p:cNvSpPr/>
          <p:nvPr/>
        </p:nvSpPr>
        <p:spPr>
          <a:xfrm>
            <a:off x="1085879" y="6300382"/>
            <a:ext cx="1037249" cy="295613"/>
          </a:xfrm>
          <a:prstGeom prst="roundRect">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p>
            <a:pPr algn="ctr"/>
            <a:r>
              <a:rPr lang="ja-JP" altLang="en-US" dirty="0">
                <a:solidFill>
                  <a:schemeClr val="bg2"/>
                </a:solidFill>
                <a:latin typeface="Meiryo UI" panose="020B0604030504040204" pitchFamily="50" charset="-128"/>
                <a:ea typeface="Meiryo UI" panose="020B0604030504040204" pitchFamily="50" charset="-128"/>
              </a:rPr>
              <a:t>①クリック</a:t>
            </a:r>
          </a:p>
        </p:txBody>
      </p:sp>
      <p:sp>
        <p:nvSpPr>
          <p:cNvPr id="22" name="四角形: 角を丸くする 21">
            <a:extLst>
              <a:ext uri="{FF2B5EF4-FFF2-40B4-BE49-F238E27FC236}">
                <a16:creationId xmlns:a16="http://schemas.microsoft.com/office/drawing/2014/main" id="{93783885-1046-ECBD-F24C-BA3065C0EE71}"/>
              </a:ext>
            </a:extLst>
          </p:cNvPr>
          <p:cNvSpPr/>
          <p:nvPr/>
        </p:nvSpPr>
        <p:spPr>
          <a:xfrm>
            <a:off x="1085878" y="5303188"/>
            <a:ext cx="1037249" cy="295613"/>
          </a:xfrm>
          <a:prstGeom prst="roundRect">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p>
            <a:pPr algn="ctr"/>
            <a:r>
              <a:rPr lang="ja-JP" altLang="en-US" dirty="0">
                <a:solidFill>
                  <a:schemeClr val="bg2"/>
                </a:solidFill>
                <a:latin typeface="Meiryo UI" panose="020B0604030504040204" pitchFamily="50" charset="-128"/>
                <a:ea typeface="Meiryo UI" panose="020B0604030504040204" pitchFamily="50" charset="-128"/>
              </a:rPr>
              <a:t>②クリック</a:t>
            </a:r>
          </a:p>
        </p:txBody>
      </p:sp>
      <p:cxnSp>
        <p:nvCxnSpPr>
          <p:cNvPr id="23" name="コネクタ: カギ線 22">
            <a:extLst>
              <a:ext uri="{FF2B5EF4-FFF2-40B4-BE49-F238E27FC236}">
                <a16:creationId xmlns:a16="http://schemas.microsoft.com/office/drawing/2014/main" id="{784A9D16-3864-CDB7-FD3A-F564D4934C78}"/>
              </a:ext>
            </a:extLst>
          </p:cNvPr>
          <p:cNvCxnSpPr>
            <a:cxnSpLocks/>
            <a:stCxn id="15" idx="1"/>
            <a:endCxn id="14" idx="1"/>
          </p:cNvCxnSpPr>
          <p:nvPr/>
        </p:nvCxnSpPr>
        <p:spPr>
          <a:xfrm rot="10800000">
            <a:off x="1114245" y="5722068"/>
            <a:ext cx="313814" cy="471074"/>
          </a:xfrm>
          <a:prstGeom prst="bentConnector3">
            <a:avLst>
              <a:gd name="adj1" fmla="val 172846"/>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四角形: 角を丸くする 28">
            <a:extLst>
              <a:ext uri="{FF2B5EF4-FFF2-40B4-BE49-F238E27FC236}">
                <a16:creationId xmlns:a16="http://schemas.microsoft.com/office/drawing/2014/main" id="{4F4E8C89-574C-B311-F46E-966F38CD355B}"/>
              </a:ext>
            </a:extLst>
          </p:cNvPr>
          <p:cNvSpPr/>
          <p:nvPr/>
        </p:nvSpPr>
        <p:spPr>
          <a:xfrm>
            <a:off x="5983918" y="2537495"/>
            <a:ext cx="3839352" cy="295613"/>
          </a:xfrm>
          <a:prstGeom prst="roundRect">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p>
            <a:pPr algn="ctr"/>
            <a:r>
              <a:rPr lang="ja-JP" altLang="en-US" dirty="0">
                <a:solidFill>
                  <a:schemeClr val="bg2"/>
                </a:solidFill>
                <a:latin typeface="Meiryo UI" panose="020B0604030504040204" pitchFamily="50" charset="-128"/>
                <a:ea typeface="Meiryo UI" panose="020B0604030504040204" pitchFamily="50" charset="-128"/>
              </a:rPr>
              <a:t>③予約する方向けの簡単操作ガイド</a:t>
            </a:r>
          </a:p>
        </p:txBody>
      </p:sp>
    </p:spTree>
    <p:extLst>
      <p:ext uri="{BB962C8B-B14F-4D97-AF65-F5344CB8AC3E}">
        <p14:creationId xmlns:p14="http://schemas.microsoft.com/office/powerpoint/2010/main" val="938017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4C110-3B1C-737F-2FA3-33DA549B5331}"/>
              </a:ext>
            </a:extLst>
          </p:cNvPr>
          <p:cNvSpPr>
            <a:spLocks noGrp="1"/>
          </p:cNvSpPr>
          <p:nvPr>
            <p:ph type="title"/>
          </p:nvPr>
        </p:nvSpPr>
        <p:spPr/>
        <p:txBody>
          <a:bodyPr/>
          <a:lstStyle/>
          <a:p>
            <a:r>
              <a:rPr lang="ja-JP" altLang="en-US" sz="1600" b="0" dirty="0">
                <a:solidFill>
                  <a:schemeClr val="bg2"/>
                </a:solidFill>
              </a:rPr>
              <a:t>予約作成時に運用ルールを必ずご確認ください</a:t>
            </a:r>
            <a:endParaRPr kumimoji="1" lang="ja-JP" altLang="en-US" dirty="0"/>
          </a:p>
        </p:txBody>
      </p:sp>
      <p:pic>
        <p:nvPicPr>
          <p:cNvPr id="4" name="図 3">
            <a:extLst>
              <a:ext uri="{FF2B5EF4-FFF2-40B4-BE49-F238E27FC236}">
                <a16:creationId xmlns:a16="http://schemas.microsoft.com/office/drawing/2014/main" id="{A140081A-A7C7-B405-29BC-F4AE86BBF79B}"/>
              </a:ext>
            </a:extLst>
          </p:cNvPr>
          <p:cNvPicPr>
            <a:picLocks noChangeAspect="1"/>
          </p:cNvPicPr>
          <p:nvPr/>
        </p:nvPicPr>
        <p:blipFill>
          <a:blip r:embed="rId2"/>
          <a:stretch>
            <a:fillRect/>
          </a:stretch>
        </p:blipFill>
        <p:spPr>
          <a:xfrm>
            <a:off x="452142" y="1185982"/>
            <a:ext cx="11211516" cy="4657748"/>
          </a:xfrm>
          <a:prstGeom prst="rect">
            <a:avLst/>
          </a:prstGeom>
        </p:spPr>
      </p:pic>
      <p:sp>
        <p:nvSpPr>
          <p:cNvPr id="5" name="正方形/長方形 4">
            <a:extLst>
              <a:ext uri="{FF2B5EF4-FFF2-40B4-BE49-F238E27FC236}">
                <a16:creationId xmlns:a16="http://schemas.microsoft.com/office/drawing/2014/main" id="{1A1502E2-CF8C-AE61-61BF-A4542C6A5BA9}"/>
              </a:ext>
            </a:extLst>
          </p:cNvPr>
          <p:cNvSpPr/>
          <p:nvPr/>
        </p:nvSpPr>
        <p:spPr>
          <a:xfrm>
            <a:off x="7091666" y="2798986"/>
            <a:ext cx="4325261" cy="2631669"/>
          </a:xfrm>
          <a:prstGeom prst="rect">
            <a:avLst/>
          </a:prstGeom>
          <a:solidFill>
            <a:schemeClr val="bg1">
              <a:lumMod val="85000"/>
              <a:alpha val="70000"/>
            </a:schemeClr>
          </a:solid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kumimoji="1" lang="en-US" altLang="ja-JP" sz="2800" dirty="0">
                <a:solidFill>
                  <a:schemeClr val="tx1"/>
                </a:solidFill>
                <a:ea typeface="+mn-lt"/>
                <a:cs typeface="+mn-lt"/>
              </a:rPr>
              <a:t>SAMPLE</a:t>
            </a:r>
            <a:endParaRPr kumimoji="1" lang="ja-JP" sz="2800" dirty="0">
              <a:solidFill>
                <a:schemeClr val="tx1"/>
              </a:solidFill>
              <a:ea typeface="+mn-lt"/>
              <a:cs typeface="+mn-lt"/>
            </a:endParaRPr>
          </a:p>
        </p:txBody>
      </p:sp>
      <p:sp>
        <p:nvSpPr>
          <p:cNvPr id="6" name="四角形: 角を丸くする 5">
            <a:extLst>
              <a:ext uri="{FF2B5EF4-FFF2-40B4-BE49-F238E27FC236}">
                <a16:creationId xmlns:a16="http://schemas.microsoft.com/office/drawing/2014/main" id="{C520D81A-CBE7-7BE4-AC0B-0C2CB680C6DC}"/>
              </a:ext>
            </a:extLst>
          </p:cNvPr>
          <p:cNvSpPr/>
          <p:nvPr/>
        </p:nvSpPr>
        <p:spPr>
          <a:xfrm>
            <a:off x="7101838" y="2207521"/>
            <a:ext cx="4325260" cy="719262"/>
          </a:xfrm>
          <a:prstGeom prst="roundRect">
            <a:avLst/>
          </a:prstGeom>
          <a:solidFill>
            <a:schemeClr val="tx2">
              <a:lumMod val="20000"/>
              <a:lumOff val="80000"/>
            </a:schemeClr>
          </a:solidFill>
          <a:ln w="127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rtlCol="0" anchor="ctr"/>
          <a:lstStyle/>
          <a:p>
            <a:pPr algn="ctr"/>
            <a:r>
              <a:rPr lang="ja-JP" altLang="en-US" dirty="0">
                <a:solidFill>
                  <a:schemeClr val="bg2"/>
                </a:solidFill>
                <a:latin typeface="Meiryo UI" panose="020B0604030504040204" pitchFamily="50" charset="-128"/>
                <a:ea typeface="Meiryo UI" panose="020B0604030504040204" pitchFamily="50" charset="-128"/>
              </a:rPr>
              <a:t>運用ルールや予約時の注意事項が記載されていますので、必ず</a:t>
            </a:r>
            <a:r>
              <a:rPr lang="ja-JP" altLang="en-US">
                <a:solidFill>
                  <a:schemeClr val="bg2"/>
                </a:solidFill>
                <a:latin typeface="Meiryo UI" panose="020B0604030504040204" pitchFamily="50" charset="-128"/>
                <a:ea typeface="Meiryo UI" panose="020B0604030504040204" pitchFamily="50" charset="-128"/>
              </a:rPr>
              <a:t>ご確認ください</a:t>
            </a:r>
            <a:endParaRPr lang="en-US" altLang="ja-JP" dirty="0">
              <a:solidFill>
                <a:schemeClr val="bg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16012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68F190-6ABE-3060-F897-86B2EB89B149}"/>
              </a:ext>
            </a:extLst>
          </p:cNvPr>
          <p:cNvSpPr>
            <a:spLocks noGrp="1"/>
          </p:cNvSpPr>
          <p:nvPr>
            <p:ph type="title"/>
          </p:nvPr>
        </p:nvSpPr>
        <p:spPr/>
        <p:txBody>
          <a:bodyPr/>
          <a:lstStyle/>
          <a:p>
            <a:r>
              <a:rPr lang="ja-JP" altLang="en-US" sz="1600" b="0" dirty="0">
                <a:solidFill>
                  <a:schemeClr val="bg2"/>
                </a:solidFill>
              </a:rPr>
              <a:t>動作確認済み環境　</a:t>
            </a:r>
            <a:r>
              <a:rPr lang="en-US" altLang="ja-JP" sz="1600" b="0" dirty="0">
                <a:solidFill>
                  <a:schemeClr val="bg2"/>
                </a:solidFill>
              </a:rPr>
              <a:t>2024/01/19</a:t>
            </a:r>
            <a:r>
              <a:rPr lang="ja-JP" altLang="en-US" sz="1600" b="0" dirty="0">
                <a:solidFill>
                  <a:schemeClr val="bg2"/>
                </a:solidFill>
              </a:rPr>
              <a:t>時点</a:t>
            </a:r>
            <a:endParaRPr kumimoji="1" lang="ja-JP" altLang="en-US" dirty="0"/>
          </a:p>
        </p:txBody>
      </p:sp>
      <p:sp>
        <p:nvSpPr>
          <p:cNvPr id="4" name="テキスト ボックス 3">
            <a:extLst>
              <a:ext uri="{FF2B5EF4-FFF2-40B4-BE49-F238E27FC236}">
                <a16:creationId xmlns:a16="http://schemas.microsoft.com/office/drawing/2014/main" id="{FEE5C241-7123-B3E2-5E08-7BEBE7DB84DC}"/>
              </a:ext>
            </a:extLst>
          </p:cNvPr>
          <p:cNvSpPr txBox="1"/>
          <p:nvPr/>
        </p:nvSpPr>
        <p:spPr>
          <a:xfrm>
            <a:off x="1599313" y="4626152"/>
            <a:ext cx="9000000" cy="646331"/>
          </a:xfrm>
          <a:prstGeom prst="rect">
            <a:avLst/>
          </a:prstGeom>
          <a:noFill/>
        </p:spPr>
        <p:txBody>
          <a:bodyPr wrap="square" rtlCol="0" anchor="t">
            <a:spAutoFit/>
          </a:bodyPr>
          <a:lstStyle/>
          <a:p>
            <a:r>
              <a:rPr lang="en-US" altLang="ja-JP" sz="1200" dirty="0">
                <a:solidFill>
                  <a:srgbClr val="FF0000"/>
                </a:solidFill>
                <a:latin typeface="Meiryo UI"/>
                <a:ea typeface="Meiryo UI"/>
              </a:rPr>
              <a:t>※ Firefox</a:t>
            </a:r>
            <a:r>
              <a:rPr lang="ja-JP" altLang="en-US" sz="1200" dirty="0">
                <a:solidFill>
                  <a:srgbClr val="FF0000"/>
                </a:solidFill>
                <a:latin typeface="Meiryo UI"/>
                <a:ea typeface="Meiryo UI"/>
              </a:rPr>
              <a:t>・</a:t>
            </a:r>
            <a:r>
              <a:rPr lang="en-US" altLang="ja-JP" sz="1200" dirty="0">
                <a:solidFill>
                  <a:srgbClr val="FF0000"/>
                </a:solidFill>
                <a:latin typeface="Meiryo UI"/>
                <a:ea typeface="Meiryo UI"/>
              </a:rPr>
              <a:t>Internet</a:t>
            </a:r>
            <a:r>
              <a:rPr lang="ja-JP" altLang="en-US" sz="1200" dirty="0">
                <a:solidFill>
                  <a:srgbClr val="FF0000"/>
                </a:solidFill>
                <a:latin typeface="Meiryo UI"/>
                <a:ea typeface="Meiryo UI"/>
              </a:rPr>
              <a:t>　</a:t>
            </a:r>
            <a:r>
              <a:rPr lang="en-US" altLang="ja-JP" sz="1200" dirty="0">
                <a:solidFill>
                  <a:srgbClr val="FF0000"/>
                </a:solidFill>
                <a:latin typeface="Meiryo UI"/>
                <a:ea typeface="Meiryo UI"/>
              </a:rPr>
              <a:t>Explore</a:t>
            </a:r>
            <a:r>
              <a:rPr lang="ja-JP" altLang="en-US" sz="1200" dirty="0">
                <a:solidFill>
                  <a:srgbClr val="FF0000"/>
                </a:solidFill>
                <a:latin typeface="Meiryo UI"/>
                <a:ea typeface="Meiryo UI"/>
              </a:rPr>
              <a:t>では弊社サービスをご利用いただけません</a:t>
            </a:r>
            <a:endParaRPr lang="ja-JP" altLang="en-US" sz="1200" dirty="0">
              <a:latin typeface="Meiryo UI"/>
              <a:ea typeface="Meiryo UI"/>
            </a:endParaRPr>
          </a:p>
          <a:p>
            <a:r>
              <a:rPr lang="en-US" altLang="ja-JP" sz="1200" dirty="0">
                <a:latin typeface="Meiryo UI"/>
                <a:ea typeface="Meiryo UI"/>
              </a:rPr>
              <a:t>※</a:t>
            </a:r>
            <a:r>
              <a:rPr lang="ja-JP" altLang="en-US" sz="1200" dirty="0">
                <a:latin typeface="Meiryo UI"/>
                <a:ea typeface="Meiryo UI"/>
              </a:rPr>
              <a:t>動作確認済み環境以外における動作保証は致しかねます。表示崩れや機能欠損が発生した場合やそれにより発生した不利益等について当社は一切の責任を負いません。</a:t>
            </a:r>
          </a:p>
        </p:txBody>
      </p:sp>
      <p:grpSp>
        <p:nvGrpSpPr>
          <p:cNvPr id="5" name="グループ化 4">
            <a:extLst>
              <a:ext uri="{FF2B5EF4-FFF2-40B4-BE49-F238E27FC236}">
                <a16:creationId xmlns:a16="http://schemas.microsoft.com/office/drawing/2014/main" id="{7C89C0C7-8CDC-CFED-7477-3E9BAF5EFA6C}"/>
              </a:ext>
            </a:extLst>
          </p:cNvPr>
          <p:cNvGrpSpPr/>
          <p:nvPr/>
        </p:nvGrpSpPr>
        <p:grpSpPr>
          <a:xfrm>
            <a:off x="1590168" y="1640454"/>
            <a:ext cx="9009145" cy="883464"/>
            <a:chOff x="1582772" y="684498"/>
            <a:chExt cx="9009145" cy="997391"/>
          </a:xfrm>
        </p:grpSpPr>
        <p:sp>
          <p:nvSpPr>
            <p:cNvPr id="6" name="テキスト ボックス 1">
              <a:extLst>
                <a:ext uri="{FF2B5EF4-FFF2-40B4-BE49-F238E27FC236}">
                  <a16:creationId xmlns:a16="http://schemas.microsoft.com/office/drawing/2014/main" id="{B7A5B961-06E0-02CF-B5FC-5A48DC505B16}"/>
                </a:ext>
              </a:extLst>
            </p:cNvPr>
            <p:cNvSpPr txBox="1"/>
            <p:nvPr/>
          </p:nvSpPr>
          <p:spPr>
            <a:xfrm>
              <a:off x="1591917" y="684498"/>
              <a:ext cx="9000000" cy="400109"/>
            </a:xfrm>
            <a:prstGeom prst="rect">
              <a:avLst/>
            </a:prstGeom>
            <a:solidFill>
              <a:schemeClr val="tx1"/>
            </a:solidFill>
            <a:ln>
              <a:noFill/>
              <a:prstDash val="dash"/>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kumimoji="1" lang="en-US" altLang="ja-JP" sz="2000" b="1">
                  <a:solidFill>
                    <a:schemeClr val="bg1"/>
                  </a:solidFill>
                  <a:latin typeface="Meiryo UI" panose="020B0604030504040204" pitchFamily="50" charset="-128"/>
                  <a:ea typeface="Meiryo UI" panose="020B0604030504040204" pitchFamily="50" charset="-128"/>
                </a:rPr>
                <a:t>PC</a:t>
              </a:r>
              <a:endParaRPr kumimoji="1" lang="ja-JP" altLang="en-US" sz="2000">
                <a:solidFill>
                  <a:schemeClr val="bg1"/>
                </a:solidFill>
                <a:latin typeface="Meiryo UI" panose="020B0604030504040204" pitchFamily="50" charset="-128"/>
                <a:ea typeface="Meiryo UI" panose="020B0604030504040204" pitchFamily="50" charset="-128"/>
              </a:endParaRPr>
            </a:p>
          </p:txBody>
        </p:sp>
        <p:sp>
          <p:nvSpPr>
            <p:cNvPr id="7" name="コンテンツ プレースホルダー 4">
              <a:extLst>
                <a:ext uri="{FF2B5EF4-FFF2-40B4-BE49-F238E27FC236}">
                  <a16:creationId xmlns:a16="http://schemas.microsoft.com/office/drawing/2014/main" id="{DA757DFA-16FE-B06A-00FB-5483D8420FD1}"/>
                </a:ext>
              </a:extLst>
            </p:cNvPr>
            <p:cNvSpPr txBox="1">
              <a:spLocks/>
            </p:cNvSpPr>
            <p:nvPr/>
          </p:nvSpPr>
          <p:spPr>
            <a:xfrm>
              <a:off x="1582772" y="684499"/>
              <a:ext cx="9000001" cy="997390"/>
            </a:xfrm>
            <a:prstGeom prst="rect">
              <a:avLst/>
            </a:prstGeom>
            <a:ln>
              <a:solidFill>
                <a:schemeClr val="tx1"/>
              </a:solidFill>
            </a:ln>
          </p:spPr>
          <p:txBody>
            <a:bodyPr vert="horz" lIns="91440" tIns="45720" rIns="91440" bIns="45720" rtlCol="0" anchor="b">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tabLst>
                  <a:tab pos="1438275" algn="l"/>
                  <a:tab pos="6546850" algn="l"/>
                </a:tabLst>
              </a:pPr>
              <a:r>
                <a:rPr lang="ja-JP" sz="1400" dirty="0">
                  <a:latin typeface="Meiryo UI"/>
                  <a:ea typeface="Meiryo UI"/>
                </a:rPr>
                <a:t>OS:</a:t>
              </a:r>
              <a:r>
                <a:rPr lang="ja-JP" altLang="en-US" sz="1400" dirty="0">
                  <a:latin typeface="Meiryo UI"/>
                  <a:ea typeface="Meiryo UI"/>
                </a:rPr>
                <a:t> </a:t>
              </a:r>
              <a:r>
                <a:rPr lang="en-US" altLang="ja-JP" sz="1400" dirty="0">
                  <a:latin typeface="Meiryo UI"/>
                  <a:ea typeface="Meiryo UI"/>
                </a:rPr>
                <a:t>	Windows 11 </a:t>
              </a:r>
            </a:p>
            <a:p>
              <a:pPr marL="0" indent="0">
                <a:buNone/>
                <a:tabLst>
                  <a:tab pos="1438275" algn="l"/>
                  <a:tab pos="6546850" algn="l"/>
                </a:tabLst>
              </a:pPr>
              <a:r>
                <a:rPr lang="ja-JP" sz="1400" dirty="0">
                  <a:latin typeface="Meiryo UI"/>
                  <a:ea typeface="Meiryo UI"/>
                </a:rPr>
                <a:t>Webブラウザ: </a:t>
              </a:r>
              <a:r>
                <a:rPr lang="en-US" altLang="ja-JP" sz="1400" dirty="0">
                  <a:latin typeface="Meiryo UI"/>
                  <a:ea typeface="Meiryo UI"/>
                </a:rPr>
                <a:t>	</a:t>
              </a:r>
              <a:r>
                <a:rPr lang="ja-JP" sz="1400" dirty="0">
                  <a:latin typeface="Meiryo UI"/>
                  <a:ea typeface="Meiryo UI"/>
                </a:rPr>
                <a:t>Google Chrome 最新版</a:t>
              </a:r>
              <a:r>
                <a:rPr lang="ja-JP" altLang="en-US" sz="1400" dirty="0">
                  <a:latin typeface="Meiryo UI"/>
                  <a:ea typeface="Meiryo UI"/>
                </a:rPr>
                <a:t>　　　、</a:t>
              </a:r>
              <a:r>
                <a:rPr lang="en-US" altLang="ja-JP" sz="1400" dirty="0">
                  <a:latin typeface="Meiryo UI"/>
                  <a:ea typeface="Meiryo UI"/>
                </a:rPr>
                <a:t>Microsoft </a:t>
              </a:r>
              <a:r>
                <a:rPr lang="ja-JP" sz="1400" dirty="0">
                  <a:latin typeface="Meiryo UI"/>
                  <a:ea typeface="Meiryo UI"/>
                </a:rPr>
                <a:t>Edge 最新版</a:t>
              </a:r>
            </a:p>
          </p:txBody>
        </p:sp>
      </p:grpSp>
      <p:grpSp>
        <p:nvGrpSpPr>
          <p:cNvPr id="8" name="グループ化 7">
            <a:extLst>
              <a:ext uri="{FF2B5EF4-FFF2-40B4-BE49-F238E27FC236}">
                <a16:creationId xmlns:a16="http://schemas.microsoft.com/office/drawing/2014/main" id="{99CA5CD1-C21B-9A29-58ED-956C66E1A67D}"/>
              </a:ext>
            </a:extLst>
          </p:cNvPr>
          <p:cNvGrpSpPr/>
          <p:nvPr/>
        </p:nvGrpSpPr>
        <p:grpSpPr>
          <a:xfrm>
            <a:off x="1595999" y="2846937"/>
            <a:ext cx="9000001" cy="1578933"/>
            <a:chOff x="1598543" y="2157967"/>
            <a:chExt cx="9006627" cy="2072840"/>
          </a:xfrm>
        </p:grpSpPr>
        <p:sp>
          <p:nvSpPr>
            <p:cNvPr id="9" name="テキスト ボックス 1">
              <a:extLst>
                <a:ext uri="{FF2B5EF4-FFF2-40B4-BE49-F238E27FC236}">
                  <a16:creationId xmlns:a16="http://schemas.microsoft.com/office/drawing/2014/main" id="{CDEA98DE-78C7-3106-4F6F-A1B639B4A64C}"/>
                </a:ext>
              </a:extLst>
            </p:cNvPr>
            <p:cNvSpPr txBox="1"/>
            <p:nvPr/>
          </p:nvSpPr>
          <p:spPr>
            <a:xfrm>
              <a:off x="1598543" y="2170309"/>
              <a:ext cx="9000000" cy="472612"/>
            </a:xfrm>
            <a:prstGeom prst="rect">
              <a:avLst/>
            </a:prstGeom>
            <a:solidFill>
              <a:schemeClr val="tx1"/>
            </a:solidFill>
            <a:ln>
              <a:noFill/>
              <a:prstDash val="dash"/>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kumimoji="1" lang="ja-JP" altLang="en-US" sz="2000" b="1">
                  <a:solidFill>
                    <a:schemeClr val="bg1"/>
                  </a:solidFill>
                  <a:latin typeface="Meiryo UI" panose="020B0604030504040204" pitchFamily="50" charset="-128"/>
                  <a:ea typeface="Meiryo UI" panose="020B0604030504040204" pitchFamily="50" charset="-128"/>
                </a:rPr>
                <a:t>タブレット</a:t>
              </a:r>
              <a:endParaRPr kumimoji="1" lang="ja-JP" altLang="en-US" sz="2000">
                <a:solidFill>
                  <a:schemeClr val="bg1"/>
                </a:solidFill>
                <a:latin typeface="Meiryo UI" panose="020B0604030504040204" pitchFamily="50" charset="-128"/>
                <a:ea typeface="Meiryo UI" panose="020B0604030504040204" pitchFamily="50" charset="-128"/>
              </a:endParaRPr>
            </a:p>
          </p:txBody>
        </p:sp>
        <p:sp>
          <p:nvSpPr>
            <p:cNvPr id="10" name="コンテンツ プレースホルダー 4">
              <a:extLst>
                <a:ext uri="{FF2B5EF4-FFF2-40B4-BE49-F238E27FC236}">
                  <a16:creationId xmlns:a16="http://schemas.microsoft.com/office/drawing/2014/main" id="{926C1E2D-55AF-CB93-CA9C-C3BA1182AB4F}"/>
                </a:ext>
              </a:extLst>
            </p:cNvPr>
            <p:cNvSpPr txBox="1">
              <a:spLocks/>
            </p:cNvSpPr>
            <p:nvPr/>
          </p:nvSpPr>
          <p:spPr>
            <a:xfrm>
              <a:off x="1605170" y="2157967"/>
              <a:ext cx="9000000" cy="2072840"/>
            </a:xfrm>
            <a:prstGeom prst="rect">
              <a:avLst/>
            </a:prstGeom>
            <a:ln>
              <a:solidFill>
                <a:schemeClr val="tx1"/>
              </a:solidFill>
            </a:ln>
          </p:spPr>
          <p:txBody>
            <a:bodyPr vert="horz" lIns="91440" tIns="45720" rIns="91440" bIns="45720" rtlCol="0" anchor="b">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1438275" algn="l"/>
                </a:tabLst>
              </a:pPr>
              <a:endParaRPr lang="en-US" altLang="ja-JP" dirty="0">
                <a:latin typeface="Meiryo UI"/>
                <a:ea typeface="Meiryo UI"/>
              </a:endParaRPr>
            </a:p>
            <a:p>
              <a:pPr>
                <a:lnSpc>
                  <a:spcPct val="100000"/>
                </a:lnSpc>
                <a:buNone/>
                <a:tabLst>
                  <a:tab pos="1438275" algn="l"/>
                </a:tabLst>
              </a:pPr>
              <a:r>
                <a:rPr lang="en-US" altLang="ja-JP" sz="1400" dirty="0">
                  <a:latin typeface="Meiryo UI"/>
                  <a:ea typeface="Meiryo UI"/>
                </a:rPr>
                <a:t>iPad: 	iOS </a:t>
              </a:r>
              <a:r>
                <a:rPr lang="ja-JP" altLang="en-US" sz="1400" dirty="0">
                  <a:latin typeface="Meiryo UI"/>
                  <a:ea typeface="Meiryo UI"/>
                </a:rPr>
                <a:t>最新版 </a:t>
              </a:r>
              <a:endParaRPr lang="ja-JP" altLang="en-US" sz="1400" dirty="0">
                <a:ea typeface="游ゴシック"/>
                <a:cs typeface="Calibri"/>
              </a:endParaRPr>
            </a:p>
            <a:p>
              <a:pPr marL="1436370" indent="-1436370">
                <a:lnSpc>
                  <a:spcPct val="100000"/>
                </a:lnSpc>
                <a:buNone/>
                <a:tabLst>
                  <a:tab pos="1436688" algn="l"/>
                </a:tabLst>
              </a:pPr>
              <a:r>
                <a:rPr lang="ja-JP" sz="1400" dirty="0">
                  <a:latin typeface="Meiryo UI"/>
                  <a:ea typeface="Meiryo UI"/>
                </a:rPr>
                <a:t>Webブラウザ:</a:t>
              </a:r>
              <a:r>
                <a:rPr lang="ja-JP" altLang="en-US" sz="1400" dirty="0">
                  <a:latin typeface="Meiryo UI"/>
                  <a:ea typeface="Meiryo UI"/>
                </a:rPr>
                <a:t> </a:t>
              </a:r>
              <a:r>
                <a:rPr lang="en-US" altLang="ja-JP" sz="1400" dirty="0">
                  <a:latin typeface="Meiryo UI"/>
                  <a:ea typeface="Meiryo UI"/>
                </a:rPr>
                <a:t>	Safari</a:t>
              </a:r>
              <a:r>
                <a:rPr lang="ja-JP" altLang="en-US" sz="1400" dirty="0">
                  <a:latin typeface="Meiryo UI"/>
                  <a:ea typeface="Meiryo UI"/>
                </a:rPr>
                <a:t> 最新版</a:t>
              </a:r>
              <a:endParaRPr lang="ja-JP" altLang="en-US" sz="1400" dirty="0">
                <a:ea typeface="游ゴシック"/>
                <a:cs typeface="Calibri" panose="020F0502020204030204"/>
              </a:endParaRPr>
            </a:p>
            <a:p>
              <a:pPr marL="1436370" indent="-1436370">
                <a:lnSpc>
                  <a:spcPct val="100000"/>
                </a:lnSpc>
                <a:buNone/>
                <a:tabLst>
                  <a:tab pos="1436688" algn="l"/>
                </a:tabLst>
              </a:pPr>
              <a:endParaRPr lang="ja-JP" altLang="en-US" sz="1400" dirty="0">
                <a:latin typeface="Meiryo UI"/>
                <a:ea typeface="Meiryo UI"/>
              </a:endParaRPr>
            </a:p>
            <a:p>
              <a:pPr marL="1436370" indent="-1436370">
                <a:lnSpc>
                  <a:spcPct val="100000"/>
                </a:lnSpc>
                <a:buNone/>
                <a:tabLst>
                  <a:tab pos="1436688" algn="l"/>
                </a:tabLst>
              </a:pPr>
              <a:r>
                <a:rPr lang="en-US" altLang="ja-JP" sz="1400" dirty="0">
                  <a:latin typeface="Meiryo UI"/>
                  <a:ea typeface="Meiryo UI"/>
                </a:rPr>
                <a:t>Android: 	Lenovo</a:t>
              </a:r>
              <a:r>
                <a:rPr lang="ja-JP" altLang="en-US" sz="1400" dirty="0">
                  <a:latin typeface="Meiryo UI"/>
                  <a:ea typeface="Meiryo UI"/>
                </a:rPr>
                <a:t> </a:t>
              </a:r>
              <a:r>
                <a:rPr lang="en-US" altLang="ja-JP" sz="1400" dirty="0">
                  <a:latin typeface="Meiryo UI"/>
                  <a:ea typeface="Meiryo UI"/>
                </a:rPr>
                <a:t>Tab</a:t>
              </a:r>
              <a:r>
                <a:rPr lang="ja-JP" altLang="en-US" sz="1400" dirty="0">
                  <a:latin typeface="Meiryo UI"/>
                  <a:ea typeface="Meiryo UI"/>
                </a:rPr>
                <a:t> </a:t>
              </a:r>
              <a:r>
                <a:rPr lang="en-US" altLang="ja-JP" sz="1400" dirty="0">
                  <a:latin typeface="Meiryo UI"/>
                  <a:ea typeface="Meiryo UI"/>
                </a:rPr>
                <a:t>6</a:t>
              </a:r>
              <a:r>
                <a:rPr lang="ja-JP" altLang="en-US" sz="1400" dirty="0">
                  <a:latin typeface="Meiryo UI"/>
                  <a:ea typeface="Meiryo UI"/>
                </a:rPr>
                <a:t> </a:t>
              </a:r>
            </a:p>
            <a:p>
              <a:pPr marL="1436370" indent="-1436370">
                <a:lnSpc>
                  <a:spcPct val="100000"/>
                </a:lnSpc>
                <a:buNone/>
                <a:tabLst>
                  <a:tab pos="1436688" algn="l"/>
                </a:tabLst>
              </a:pPr>
              <a:r>
                <a:rPr lang="en-US" altLang="ja-JP" sz="1400" dirty="0">
                  <a:latin typeface="Meiryo UI"/>
                  <a:ea typeface="Meiryo UI"/>
                </a:rPr>
                <a:t>Web</a:t>
              </a:r>
              <a:r>
                <a:rPr lang="ja-JP" altLang="en-US" sz="1400" dirty="0">
                  <a:latin typeface="Meiryo UI"/>
                  <a:ea typeface="Meiryo UI"/>
                </a:rPr>
                <a:t>ブラウザ</a:t>
              </a:r>
              <a:r>
                <a:rPr lang="en-US" altLang="ja-JP" sz="1400" dirty="0">
                  <a:latin typeface="Meiryo UI"/>
                  <a:ea typeface="Meiryo UI"/>
                </a:rPr>
                <a:t>:</a:t>
              </a:r>
              <a:r>
                <a:rPr lang="ja-JP" altLang="en-US" sz="1400" dirty="0">
                  <a:latin typeface="Meiryo UI"/>
                  <a:ea typeface="Meiryo UI"/>
                </a:rPr>
                <a:t> </a:t>
              </a:r>
              <a:r>
                <a:rPr lang="en-US" altLang="ja-JP" sz="1400" dirty="0">
                  <a:latin typeface="Meiryo UI"/>
                  <a:ea typeface="Meiryo UI"/>
                </a:rPr>
                <a:t>	Google</a:t>
              </a:r>
              <a:r>
                <a:rPr lang="ja-JP" altLang="en-US" sz="1400" dirty="0">
                  <a:latin typeface="Meiryo UI"/>
                  <a:ea typeface="Meiryo UI"/>
                </a:rPr>
                <a:t> </a:t>
              </a:r>
              <a:r>
                <a:rPr lang="en-US" altLang="ja-JP" sz="1400" dirty="0">
                  <a:latin typeface="Meiryo UI"/>
                  <a:ea typeface="Meiryo UI"/>
                </a:rPr>
                <a:t>Chrome</a:t>
              </a:r>
              <a:r>
                <a:rPr lang="ja-JP" altLang="en-US" sz="1400" dirty="0">
                  <a:latin typeface="Meiryo UI"/>
                  <a:ea typeface="Meiryo UI"/>
                </a:rPr>
                <a:t> 最新版</a:t>
              </a:r>
              <a:endParaRPr lang="ja-JP" altLang="en-US" sz="1400" dirty="0">
                <a:cs typeface="Calibri" panose="020F0502020204030204"/>
              </a:endParaRPr>
            </a:p>
          </p:txBody>
        </p:sp>
      </p:grpSp>
      <p:pic>
        <p:nvPicPr>
          <p:cNvPr id="11" name="図 10">
            <a:extLst>
              <a:ext uri="{FF2B5EF4-FFF2-40B4-BE49-F238E27FC236}">
                <a16:creationId xmlns:a16="http://schemas.microsoft.com/office/drawing/2014/main" id="{29614356-31D6-652C-96ED-199FF7DFB93F}"/>
              </a:ext>
            </a:extLst>
          </p:cNvPr>
          <p:cNvPicPr>
            <a:picLocks noChangeAspect="1"/>
          </p:cNvPicPr>
          <p:nvPr/>
        </p:nvPicPr>
        <p:blipFill>
          <a:blip r:embed="rId2"/>
          <a:stretch>
            <a:fillRect/>
          </a:stretch>
        </p:blipFill>
        <p:spPr>
          <a:xfrm>
            <a:off x="5079986" y="2226814"/>
            <a:ext cx="288651" cy="278155"/>
          </a:xfrm>
          <a:prstGeom prst="rect">
            <a:avLst/>
          </a:prstGeom>
        </p:spPr>
      </p:pic>
      <p:pic>
        <p:nvPicPr>
          <p:cNvPr id="12" name="図 11">
            <a:extLst>
              <a:ext uri="{FF2B5EF4-FFF2-40B4-BE49-F238E27FC236}">
                <a16:creationId xmlns:a16="http://schemas.microsoft.com/office/drawing/2014/main" id="{CFFB906F-FD71-69C8-1398-BA11F31DF8F1}"/>
              </a:ext>
            </a:extLst>
          </p:cNvPr>
          <p:cNvPicPr>
            <a:picLocks noChangeAspect="1"/>
          </p:cNvPicPr>
          <p:nvPr/>
        </p:nvPicPr>
        <p:blipFill>
          <a:blip r:embed="rId3"/>
          <a:stretch>
            <a:fillRect/>
          </a:stretch>
        </p:blipFill>
        <p:spPr>
          <a:xfrm>
            <a:off x="7441911" y="2227774"/>
            <a:ext cx="271542" cy="278219"/>
          </a:xfrm>
          <a:prstGeom prst="rect">
            <a:avLst/>
          </a:prstGeom>
        </p:spPr>
      </p:pic>
      <p:pic>
        <p:nvPicPr>
          <p:cNvPr id="13" name="図 12">
            <a:extLst>
              <a:ext uri="{FF2B5EF4-FFF2-40B4-BE49-F238E27FC236}">
                <a16:creationId xmlns:a16="http://schemas.microsoft.com/office/drawing/2014/main" id="{5857F3C5-7D44-11CE-795D-F0A99F0685F1}"/>
              </a:ext>
            </a:extLst>
          </p:cNvPr>
          <p:cNvPicPr>
            <a:picLocks noChangeAspect="1"/>
          </p:cNvPicPr>
          <p:nvPr/>
        </p:nvPicPr>
        <p:blipFill>
          <a:blip r:embed="rId4"/>
          <a:stretch>
            <a:fillRect/>
          </a:stretch>
        </p:blipFill>
        <p:spPr>
          <a:xfrm>
            <a:off x="6611853" y="4576377"/>
            <a:ext cx="303062" cy="290026"/>
          </a:xfrm>
          <a:prstGeom prst="rect">
            <a:avLst/>
          </a:prstGeom>
        </p:spPr>
      </p:pic>
      <p:pic>
        <p:nvPicPr>
          <p:cNvPr id="14" name="図 13">
            <a:extLst>
              <a:ext uri="{FF2B5EF4-FFF2-40B4-BE49-F238E27FC236}">
                <a16:creationId xmlns:a16="http://schemas.microsoft.com/office/drawing/2014/main" id="{E0A264D4-D035-39D5-1A96-6F4F01E6C82C}"/>
              </a:ext>
            </a:extLst>
          </p:cNvPr>
          <p:cNvPicPr>
            <a:picLocks noChangeAspect="1"/>
          </p:cNvPicPr>
          <p:nvPr/>
        </p:nvPicPr>
        <p:blipFill>
          <a:blip r:embed="rId5"/>
          <a:stretch>
            <a:fillRect/>
          </a:stretch>
        </p:blipFill>
        <p:spPr>
          <a:xfrm>
            <a:off x="6208701" y="4569299"/>
            <a:ext cx="293394" cy="307558"/>
          </a:xfrm>
          <a:prstGeom prst="rect">
            <a:avLst/>
          </a:prstGeom>
        </p:spPr>
      </p:pic>
      <p:grpSp>
        <p:nvGrpSpPr>
          <p:cNvPr id="15" name="グループ化 14">
            <a:extLst>
              <a:ext uri="{FF2B5EF4-FFF2-40B4-BE49-F238E27FC236}">
                <a16:creationId xmlns:a16="http://schemas.microsoft.com/office/drawing/2014/main" id="{BAE2D56B-9565-394C-D16C-0A701BC96BD2}"/>
              </a:ext>
            </a:extLst>
          </p:cNvPr>
          <p:cNvGrpSpPr/>
          <p:nvPr/>
        </p:nvGrpSpPr>
        <p:grpSpPr>
          <a:xfrm>
            <a:off x="6608373" y="4576377"/>
            <a:ext cx="294866" cy="309133"/>
            <a:chOff x="6207229" y="4576377"/>
            <a:chExt cx="294866" cy="309133"/>
          </a:xfrm>
        </p:grpSpPr>
        <p:cxnSp>
          <p:nvCxnSpPr>
            <p:cNvPr id="16" name="直線コネクタ 15">
              <a:extLst>
                <a:ext uri="{FF2B5EF4-FFF2-40B4-BE49-F238E27FC236}">
                  <a16:creationId xmlns:a16="http://schemas.microsoft.com/office/drawing/2014/main" id="{C86A24EC-05A5-E0A8-6D26-E885E31082D8}"/>
                </a:ext>
              </a:extLst>
            </p:cNvPr>
            <p:cNvCxnSpPr>
              <a:cxnSpLocks/>
            </p:cNvCxnSpPr>
            <p:nvPr/>
          </p:nvCxnSpPr>
          <p:spPr>
            <a:xfrm>
              <a:off x="6207229" y="4576377"/>
              <a:ext cx="294866" cy="30913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9AD1C82-F998-C731-AE37-A23A20638812}"/>
                </a:ext>
              </a:extLst>
            </p:cNvPr>
            <p:cNvCxnSpPr>
              <a:cxnSpLocks/>
            </p:cNvCxnSpPr>
            <p:nvPr/>
          </p:nvCxnSpPr>
          <p:spPr>
            <a:xfrm flipH="1">
              <a:off x="6207229" y="4576377"/>
              <a:ext cx="294866" cy="30913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8" name="グループ化 17">
            <a:extLst>
              <a:ext uri="{FF2B5EF4-FFF2-40B4-BE49-F238E27FC236}">
                <a16:creationId xmlns:a16="http://schemas.microsoft.com/office/drawing/2014/main" id="{44A72F6C-59F0-266C-A594-F11D874EC1EF}"/>
              </a:ext>
            </a:extLst>
          </p:cNvPr>
          <p:cNvGrpSpPr/>
          <p:nvPr/>
        </p:nvGrpSpPr>
        <p:grpSpPr>
          <a:xfrm>
            <a:off x="6214213" y="4576377"/>
            <a:ext cx="294866" cy="309133"/>
            <a:chOff x="6207229" y="4576377"/>
            <a:chExt cx="294866" cy="309133"/>
          </a:xfrm>
        </p:grpSpPr>
        <p:cxnSp>
          <p:nvCxnSpPr>
            <p:cNvPr id="19" name="直線コネクタ 18">
              <a:extLst>
                <a:ext uri="{FF2B5EF4-FFF2-40B4-BE49-F238E27FC236}">
                  <a16:creationId xmlns:a16="http://schemas.microsoft.com/office/drawing/2014/main" id="{27A7BC5C-EA84-7FDF-6281-E7253531DADF}"/>
                </a:ext>
              </a:extLst>
            </p:cNvPr>
            <p:cNvCxnSpPr>
              <a:cxnSpLocks/>
            </p:cNvCxnSpPr>
            <p:nvPr/>
          </p:nvCxnSpPr>
          <p:spPr>
            <a:xfrm>
              <a:off x="6207229" y="4576377"/>
              <a:ext cx="294866" cy="30913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B9B15164-A3EF-EA7B-DFED-635A42AB35C7}"/>
                </a:ext>
              </a:extLst>
            </p:cNvPr>
            <p:cNvCxnSpPr>
              <a:cxnSpLocks/>
            </p:cNvCxnSpPr>
            <p:nvPr/>
          </p:nvCxnSpPr>
          <p:spPr>
            <a:xfrm flipH="1">
              <a:off x="6207229" y="4576377"/>
              <a:ext cx="294866" cy="30913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60293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8601CBC9-5057-4768-5757-6F65FC3AAA53}"/>
              </a:ext>
            </a:extLst>
          </p:cNvPr>
          <p:cNvSpPr>
            <a:spLocks noGrp="1"/>
          </p:cNvSpPr>
          <p:nvPr>
            <p:ph type="body" sz="quarter" idx="10"/>
          </p:nvPr>
        </p:nvSpPr>
        <p:spPr>
          <a:xfrm>
            <a:off x="1827744" y="2991952"/>
            <a:ext cx="8536513" cy="874097"/>
          </a:xfrm>
        </p:spPr>
        <p:txBody>
          <a:bodyPr>
            <a:normAutofit/>
          </a:bodyPr>
          <a:lstStyle/>
          <a:p>
            <a:r>
              <a:rPr kumimoji="1" lang="en-US" altLang="ja-JP" dirty="0"/>
              <a:t>6</a:t>
            </a:r>
            <a:r>
              <a:rPr kumimoji="1" lang="ja-JP" altLang="en-US" dirty="0"/>
              <a:t>．よくある質問／問い合わせ先</a:t>
            </a:r>
          </a:p>
        </p:txBody>
      </p:sp>
    </p:spTree>
    <p:extLst>
      <p:ext uri="{BB962C8B-B14F-4D97-AF65-F5344CB8AC3E}">
        <p14:creationId xmlns:p14="http://schemas.microsoft.com/office/powerpoint/2010/main" val="808621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68F190-6ABE-3060-F897-86B2EB89B149}"/>
              </a:ext>
            </a:extLst>
          </p:cNvPr>
          <p:cNvSpPr>
            <a:spLocks noGrp="1"/>
          </p:cNvSpPr>
          <p:nvPr>
            <p:ph type="title"/>
          </p:nvPr>
        </p:nvSpPr>
        <p:spPr/>
        <p:txBody>
          <a:bodyPr/>
          <a:lstStyle/>
          <a:p>
            <a:r>
              <a:rPr kumimoji="1" lang="ja-JP" altLang="en-US" dirty="0"/>
              <a:t>よくある質問</a:t>
            </a:r>
          </a:p>
        </p:txBody>
      </p:sp>
      <p:sp>
        <p:nvSpPr>
          <p:cNvPr id="21" name="テキスト ボックス 20">
            <a:extLst>
              <a:ext uri="{FF2B5EF4-FFF2-40B4-BE49-F238E27FC236}">
                <a16:creationId xmlns:a16="http://schemas.microsoft.com/office/drawing/2014/main" id="{13C13493-4990-162A-800A-95B0FB7F63F8}"/>
              </a:ext>
            </a:extLst>
          </p:cNvPr>
          <p:cNvSpPr txBox="1"/>
          <p:nvPr/>
        </p:nvSpPr>
        <p:spPr>
          <a:xfrm>
            <a:off x="519500" y="734092"/>
            <a:ext cx="11164500" cy="5478423"/>
          </a:xfrm>
          <a:prstGeom prst="rect">
            <a:avLst/>
          </a:prstGeom>
          <a:solidFill>
            <a:schemeClr val="lt1"/>
          </a:solidFill>
          <a:ln w="12700" cap="flat" cmpd="sng" algn="ctr">
            <a:noFill/>
            <a:prstDash val="dash"/>
            <a:miter lim="800000"/>
          </a:ln>
          <a:effectLst/>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ja-JP" sz="2000" b="1" u="sng" dirty="0">
                <a:solidFill>
                  <a:schemeClr val="accent1"/>
                </a:solidFill>
                <a:latin typeface="Meiryo UI" panose="020B0604030504040204" pitchFamily="50" charset="-128"/>
                <a:ea typeface="Meiryo UI" panose="020B0604030504040204" pitchFamily="50" charset="-128"/>
              </a:rPr>
              <a:t>Q1</a:t>
            </a:r>
            <a:r>
              <a:rPr lang="ja-JP" altLang="en-US" sz="2000" b="1" u="sng" dirty="0">
                <a:solidFill>
                  <a:schemeClr val="accent1"/>
                </a:solidFill>
                <a:latin typeface="Meiryo UI" panose="020B0604030504040204" pitchFamily="50" charset="-128"/>
                <a:ea typeface="Meiryo UI" panose="020B0604030504040204" pitchFamily="50" charset="-128"/>
              </a:rPr>
              <a:t>：予約システムを利用しない納品・引取は可能でしょうか？</a:t>
            </a:r>
            <a:endParaRPr lang="en-US" altLang="ja-JP" sz="2000" b="1" u="sng" dirty="0">
              <a:solidFill>
                <a:schemeClr val="accent1"/>
              </a:solidFill>
              <a:latin typeface="Meiryo UI" panose="020B0604030504040204" pitchFamily="50" charset="-128"/>
              <a:ea typeface="Meiryo UI" panose="020B0604030504040204" pitchFamily="50" charset="-128"/>
            </a:endParaRPr>
          </a:p>
          <a:p>
            <a:endParaRPr lang="ja-JP" altLang="en-US" sz="1200" dirty="0">
              <a:solidFill>
                <a:schemeClr val="tx1"/>
              </a:solidFill>
              <a:latin typeface="Meiryo UI" panose="020B0604030504040204" pitchFamily="50" charset="-128"/>
              <a:ea typeface="Meiryo UI" panose="020B0604030504040204" pitchFamily="50" charset="-128"/>
            </a:endParaRPr>
          </a:p>
          <a:p>
            <a:r>
              <a:rPr lang="en-US" altLang="ja-JP" dirty="0">
                <a:solidFill>
                  <a:schemeClr val="tx1"/>
                </a:solidFill>
                <a:latin typeface="Meiryo UI" panose="020B0604030504040204" pitchFamily="50" charset="-128"/>
                <a:ea typeface="Meiryo UI" panose="020B0604030504040204" pitchFamily="50" charset="-128"/>
              </a:rPr>
              <a:t>A1</a:t>
            </a:r>
            <a:r>
              <a:rPr lang="ja-JP" altLang="en-US" dirty="0">
                <a:solidFill>
                  <a:schemeClr val="tx1"/>
                </a:solidFill>
                <a:latin typeface="Meiryo UI" panose="020B0604030504040204" pitchFamily="50" charset="-128"/>
                <a:ea typeface="Meiryo UI" panose="020B0604030504040204" pitchFamily="50" charset="-128"/>
              </a:rPr>
              <a:t>：納品のみ可能ですが、予約あり車両を優先して作業を行います。</a:t>
            </a:r>
            <a:endParaRPr lang="en-US" altLang="ja-JP" dirty="0">
              <a:solidFill>
                <a:schemeClr val="tx1"/>
              </a:solidFill>
              <a:latin typeface="Meiryo UI" panose="020B0604030504040204" pitchFamily="50" charset="-128"/>
              <a:ea typeface="Meiryo UI" panose="020B0604030504040204" pitchFamily="50" charset="-128"/>
            </a:endParaRPr>
          </a:p>
          <a:p>
            <a:pPr lvl="1"/>
            <a:r>
              <a:rPr lang="ja-JP" altLang="en-US" dirty="0">
                <a:solidFill>
                  <a:schemeClr val="tx1"/>
                </a:solidFill>
                <a:latin typeface="Meiryo UI" panose="020B0604030504040204" pitchFamily="50" charset="-128"/>
                <a:ea typeface="Meiryo UI" panose="020B0604030504040204" pitchFamily="50" charset="-128"/>
              </a:rPr>
              <a:t>予約無し車両は、予約の隙間時間での対応となりますので、</a:t>
            </a:r>
            <a:r>
              <a:rPr lang="ja-JP" altLang="en-US" u="sng" dirty="0">
                <a:solidFill>
                  <a:schemeClr val="tx1"/>
                </a:solidFill>
                <a:latin typeface="Meiryo UI" panose="020B0604030504040204" pitchFamily="50" charset="-128"/>
                <a:ea typeface="Meiryo UI" panose="020B0604030504040204" pitchFamily="50" charset="-128"/>
              </a:rPr>
              <a:t>時間のお約束ができない状況</a:t>
            </a:r>
            <a:r>
              <a:rPr lang="ja-JP" altLang="en-US" dirty="0">
                <a:solidFill>
                  <a:schemeClr val="tx1"/>
                </a:solidFill>
                <a:latin typeface="Meiryo UI" panose="020B0604030504040204" pitchFamily="50" charset="-128"/>
                <a:ea typeface="Meiryo UI" panose="020B0604030504040204" pitchFamily="50" charset="-128"/>
              </a:rPr>
              <a:t>となります。</a:t>
            </a:r>
          </a:p>
          <a:p>
            <a:pPr lvl="1"/>
            <a:r>
              <a:rPr lang="ja-JP" altLang="en-US" dirty="0">
                <a:solidFill>
                  <a:schemeClr val="tx1"/>
                </a:solidFill>
                <a:latin typeface="Meiryo UI" panose="020B0604030504040204" pitchFamily="50" charset="-128"/>
                <a:ea typeface="Meiryo UI" panose="020B0604030504040204" pitchFamily="50" charset="-128"/>
              </a:rPr>
              <a:t>よって、</a:t>
            </a:r>
            <a:r>
              <a:rPr lang="ja-JP" altLang="en-US" b="1" dirty="0">
                <a:solidFill>
                  <a:schemeClr val="tx1"/>
                </a:solidFill>
                <a:latin typeface="Meiryo UI" panose="020B0604030504040204" pitchFamily="50" charset="-128"/>
                <a:ea typeface="Meiryo UI" panose="020B0604030504040204" pitchFamily="50" charset="-128"/>
              </a:rPr>
              <a:t>ご予約頂くこと</a:t>
            </a:r>
            <a:r>
              <a:rPr lang="ja-JP" altLang="en-US" b="1" dirty="0" smtClean="0">
                <a:solidFill>
                  <a:schemeClr val="tx1"/>
                </a:solidFill>
                <a:latin typeface="Meiryo UI" panose="020B0604030504040204" pitchFamily="50" charset="-128"/>
                <a:ea typeface="Meiryo UI" panose="020B0604030504040204" pitchFamily="50" charset="-128"/>
              </a:rPr>
              <a:t>をお勧め</a:t>
            </a:r>
            <a:r>
              <a:rPr lang="ja-JP" altLang="en-US" b="1" dirty="0">
                <a:solidFill>
                  <a:schemeClr val="tx1"/>
                </a:solidFill>
                <a:latin typeface="Meiryo UI" panose="020B0604030504040204" pitchFamily="50" charset="-128"/>
                <a:ea typeface="Meiryo UI" panose="020B0604030504040204" pitchFamily="50" charset="-128"/>
              </a:rPr>
              <a:t>します。</a:t>
            </a:r>
            <a:endParaRPr lang="en-US" altLang="ja-JP" b="1" dirty="0">
              <a:solidFill>
                <a:schemeClr val="tx1"/>
              </a:solidFill>
              <a:latin typeface="Meiryo UI" panose="020B0604030504040204" pitchFamily="50" charset="-128"/>
              <a:ea typeface="Meiryo UI" panose="020B0604030504040204" pitchFamily="50" charset="-128"/>
            </a:endParaRPr>
          </a:p>
          <a:p>
            <a:pPr lvl="1"/>
            <a:r>
              <a:rPr lang="ja-JP" altLang="en-US" b="1" dirty="0">
                <a:solidFill>
                  <a:srgbClr val="0070C0"/>
                </a:solidFill>
                <a:latin typeface="Meiryo UI" panose="020B0604030504040204" pitchFamily="50" charset="-128"/>
                <a:ea typeface="Meiryo UI" panose="020B0604030504040204" pitchFamily="50" charset="-128"/>
              </a:rPr>
              <a:t>引取は荷揃えが</a:t>
            </a:r>
            <a:r>
              <a:rPr lang="ja-JP" altLang="en-US" b="1" dirty="0" smtClean="0">
                <a:solidFill>
                  <a:srgbClr val="0070C0"/>
                </a:solidFill>
                <a:latin typeface="Meiryo UI" panose="020B0604030504040204" pitchFamily="50" charset="-128"/>
                <a:ea typeface="Meiryo UI" panose="020B0604030504040204" pitchFamily="50" charset="-128"/>
              </a:rPr>
              <a:t>必要となりますの</a:t>
            </a:r>
            <a:r>
              <a:rPr lang="ja-JP" altLang="en-US" b="1" dirty="0">
                <a:solidFill>
                  <a:srgbClr val="0070C0"/>
                </a:solidFill>
                <a:latin typeface="Meiryo UI" panose="020B0604030504040204" pitchFamily="50" charset="-128"/>
                <a:ea typeface="Meiryo UI" panose="020B0604030504040204" pitchFamily="50" charset="-128"/>
              </a:rPr>
              <a:t>で</a:t>
            </a:r>
            <a:r>
              <a:rPr lang="ja-JP" altLang="en-US" b="1" dirty="0" smtClean="0">
                <a:solidFill>
                  <a:srgbClr val="0070C0"/>
                </a:solidFill>
                <a:latin typeface="Meiryo UI" panose="020B0604030504040204" pitchFamily="50" charset="-128"/>
                <a:ea typeface="Meiryo UI" panose="020B0604030504040204" pitchFamily="50" charset="-128"/>
              </a:rPr>
              <a:t>、</a:t>
            </a:r>
            <a:r>
              <a:rPr lang="ja-JP" altLang="en-US" b="1" dirty="0">
                <a:solidFill>
                  <a:srgbClr val="0070C0"/>
                </a:solidFill>
                <a:latin typeface="Meiryo UI" panose="020B0604030504040204" pitchFamily="50" charset="-128"/>
                <a:ea typeface="Meiryo UI" panose="020B0604030504040204" pitchFamily="50" charset="-128"/>
              </a:rPr>
              <a:t>システム予約が必須になります。</a:t>
            </a:r>
            <a:endParaRPr lang="en-US" altLang="ja-JP" b="1" dirty="0">
              <a:solidFill>
                <a:srgbClr val="0070C0"/>
              </a:solidFill>
              <a:latin typeface="Meiryo UI" panose="020B0604030504040204" pitchFamily="50" charset="-128"/>
              <a:ea typeface="Meiryo UI" panose="020B0604030504040204" pitchFamily="50" charset="-128"/>
            </a:endParaRPr>
          </a:p>
          <a:p>
            <a:pPr lvl="1"/>
            <a:endParaRPr lang="ja-JP" altLang="en-US" dirty="0">
              <a:solidFill>
                <a:schemeClr val="tx1"/>
              </a:solidFill>
              <a:latin typeface="Meiryo UI" panose="020B0604030504040204" pitchFamily="50" charset="-128"/>
              <a:ea typeface="Meiryo UI" panose="020B0604030504040204" pitchFamily="50" charset="-128"/>
            </a:endParaRPr>
          </a:p>
          <a:p>
            <a:r>
              <a:rPr lang="en-US" altLang="ja-JP" sz="2000" b="1" u="sng" dirty="0">
                <a:solidFill>
                  <a:schemeClr val="accent1"/>
                </a:solidFill>
                <a:latin typeface="Meiryo UI" panose="020B0604030504040204" pitchFamily="50" charset="-128"/>
                <a:ea typeface="Meiryo UI" panose="020B0604030504040204" pitchFamily="50" charset="-128"/>
              </a:rPr>
              <a:t>Q2</a:t>
            </a:r>
            <a:r>
              <a:rPr lang="ja-JP" altLang="en-US" sz="2000" b="1" u="sng" dirty="0">
                <a:solidFill>
                  <a:schemeClr val="accent1"/>
                </a:solidFill>
                <a:latin typeface="Meiryo UI" panose="020B0604030504040204" pitchFamily="50" charset="-128"/>
                <a:ea typeface="Meiryo UI" panose="020B0604030504040204" pitchFamily="50" charset="-128"/>
              </a:rPr>
              <a:t>：現状の納品・引取時間帯がありますが、そこで予約をして確定時刻が大幅に変わること</a:t>
            </a:r>
            <a:r>
              <a:rPr lang="ja-JP" altLang="en-US" sz="2000" b="1" u="sng" dirty="0" smtClean="0">
                <a:solidFill>
                  <a:schemeClr val="accent1"/>
                </a:solidFill>
                <a:latin typeface="Meiryo UI" panose="020B0604030504040204" pitchFamily="50" charset="-128"/>
                <a:ea typeface="Meiryo UI" panose="020B0604030504040204" pitchFamily="50" charset="-128"/>
              </a:rPr>
              <a:t>は</a:t>
            </a:r>
            <a:endParaRPr lang="en-US" altLang="ja-JP" sz="2000" b="1" u="sng" dirty="0" smtClean="0">
              <a:solidFill>
                <a:schemeClr val="accent1"/>
              </a:solidFill>
              <a:latin typeface="Meiryo UI" panose="020B0604030504040204" pitchFamily="50" charset="-128"/>
              <a:ea typeface="Meiryo UI" panose="020B0604030504040204" pitchFamily="50" charset="-128"/>
            </a:endParaRPr>
          </a:p>
          <a:p>
            <a:r>
              <a:rPr lang="ja-JP" altLang="en-US" sz="2000" b="1" u="sng" dirty="0">
                <a:solidFill>
                  <a:schemeClr val="accent1"/>
                </a:solidFill>
                <a:latin typeface="Meiryo UI" panose="020B0604030504040204" pitchFamily="50" charset="-128"/>
                <a:ea typeface="Meiryo UI" panose="020B0604030504040204" pitchFamily="50" charset="-128"/>
              </a:rPr>
              <a:t>　</a:t>
            </a:r>
            <a:r>
              <a:rPr lang="ja-JP" altLang="en-US" sz="2000" b="1" u="sng" dirty="0" smtClean="0">
                <a:solidFill>
                  <a:schemeClr val="accent1"/>
                </a:solidFill>
                <a:latin typeface="Meiryo UI" panose="020B0604030504040204" pitchFamily="50" charset="-128"/>
                <a:ea typeface="Meiryo UI" panose="020B0604030504040204" pitchFamily="50" charset="-128"/>
              </a:rPr>
              <a:t>　　　ある</a:t>
            </a:r>
            <a:r>
              <a:rPr lang="ja-JP" altLang="en-US" sz="2000" b="1" u="sng" dirty="0">
                <a:solidFill>
                  <a:schemeClr val="accent1"/>
                </a:solidFill>
                <a:latin typeface="Meiryo UI" panose="020B0604030504040204" pitchFamily="50" charset="-128"/>
                <a:ea typeface="Meiryo UI" panose="020B0604030504040204" pitchFamily="50" charset="-128"/>
              </a:rPr>
              <a:t>のでしょうか？</a:t>
            </a:r>
            <a:endParaRPr lang="en-US" altLang="ja-JP" sz="2000" b="1" u="sng" dirty="0">
              <a:solidFill>
                <a:schemeClr val="accent1"/>
              </a:solidFill>
              <a:latin typeface="Meiryo UI" panose="020B0604030504040204" pitchFamily="50" charset="-128"/>
              <a:ea typeface="Meiryo UI" panose="020B0604030504040204" pitchFamily="50" charset="-128"/>
            </a:endParaRPr>
          </a:p>
          <a:p>
            <a:endParaRPr lang="ja-JP" altLang="en-US" sz="1200" dirty="0">
              <a:solidFill>
                <a:schemeClr val="tx1"/>
              </a:solidFill>
              <a:latin typeface="Meiryo UI" panose="020B0604030504040204" pitchFamily="50" charset="-128"/>
              <a:ea typeface="Meiryo UI" panose="020B0604030504040204" pitchFamily="50" charset="-128"/>
            </a:endParaRPr>
          </a:p>
          <a:p>
            <a:r>
              <a:rPr lang="en-US" altLang="ja-JP" dirty="0">
                <a:solidFill>
                  <a:schemeClr val="tx1"/>
                </a:solidFill>
                <a:latin typeface="Meiryo UI" panose="020B0604030504040204" pitchFamily="50" charset="-128"/>
                <a:ea typeface="Meiryo UI" panose="020B0604030504040204" pitchFamily="50" charset="-128"/>
              </a:rPr>
              <a:t>A2</a:t>
            </a:r>
            <a:r>
              <a:rPr lang="ja-JP" altLang="en-US" dirty="0">
                <a:solidFill>
                  <a:schemeClr val="tx1"/>
                </a:solidFill>
                <a:latin typeface="Meiryo UI" panose="020B0604030504040204" pitchFamily="50" charset="-128"/>
                <a:ea typeface="Meiryo UI" panose="020B0604030504040204" pitchFamily="50" charset="-128"/>
              </a:rPr>
              <a:t>：予約内容を参考に、極力希望時間帯に沿って大幅な変更がないように調整を行うようにいたします。</a:t>
            </a:r>
            <a:endParaRPr lang="en-US" altLang="ja-JP" dirty="0">
              <a:solidFill>
                <a:schemeClr val="tx1"/>
              </a:solidFill>
              <a:latin typeface="Meiryo UI" panose="020B0604030504040204" pitchFamily="50" charset="-128"/>
              <a:ea typeface="Meiryo UI" panose="020B0604030504040204" pitchFamily="50" charset="-128"/>
            </a:endParaRPr>
          </a:p>
          <a:p>
            <a:pPr lvl="1"/>
            <a:r>
              <a:rPr lang="ja-JP" altLang="en-US" dirty="0">
                <a:solidFill>
                  <a:schemeClr val="tx1"/>
                </a:solidFill>
                <a:latin typeface="Meiryo UI" panose="020B0604030504040204" pitchFamily="50" charset="-128"/>
                <a:ea typeface="Meiryo UI" panose="020B0604030504040204" pitchFamily="50" charset="-128"/>
              </a:rPr>
              <a:t> しかしながら希望時間帯が重複した</a:t>
            </a:r>
            <a:r>
              <a:rPr lang="ja-JP" altLang="en-US" dirty="0" smtClean="0">
                <a:solidFill>
                  <a:schemeClr val="tx1"/>
                </a:solidFill>
                <a:latin typeface="Meiryo UI" panose="020B0604030504040204" pitchFamily="50" charset="-128"/>
                <a:ea typeface="Meiryo UI" panose="020B0604030504040204" pitchFamily="50" charset="-128"/>
              </a:rPr>
              <a:t>場合等は</a:t>
            </a:r>
            <a:r>
              <a:rPr lang="ja-JP" altLang="en-US" dirty="0">
                <a:solidFill>
                  <a:schemeClr val="tx1"/>
                </a:solidFill>
                <a:latin typeface="Meiryo UI" panose="020B0604030504040204" pitchFamily="50" charset="-128"/>
                <a:ea typeface="Meiryo UI" panose="020B0604030504040204" pitchFamily="50" charset="-128"/>
              </a:rPr>
              <a:t>、スムーズな荷役のために調整を行う関係上</a:t>
            </a:r>
            <a:r>
              <a:rPr lang="ja-JP" altLang="en-US" dirty="0" smtClean="0">
                <a:solidFill>
                  <a:schemeClr val="tx1"/>
                </a:solidFill>
                <a:latin typeface="Meiryo UI" panose="020B0604030504040204" pitchFamily="50" charset="-128"/>
                <a:ea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endParaRPr>
          </a:p>
          <a:p>
            <a:pPr lvl="1"/>
            <a:r>
              <a:rPr lang="ja-JP" altLang="en-US" dirty="0" smtClean="0">
                <a:solidFill>
                  <a:schemeClr val="tx1"/>
                </a:solidFill>
                <a:latin typeface="Meiryo UI" panose="020B0604030504040204" pitchFamily="50" charset="-128"/>
                <a:ea typeface="Meiryo UI" panose="020B0604030504040204" pitchFamily="50" charset="-128"/>
              </a:rPr>
              <a:t> 希望</a:t>
            </a:r>
            <a:r>
              <a:rPr lang="ja-JP" altLang="en-US" dirty="0">
                <a:solidFill>
                  <a:schemeClr val="tx1"/>
                </a:solidFill>
                <a:latin typeface="Meiryo UI" panose="020B0604030504040204" pitchFamily="50" charset="-128"/>
                <a:ea typeface="Meiryo UI" panose="020B0604030504040204" pitchFamily="50" charset="-128"/>
              </a:rPr>
              <a:t>通りの時間で確定</a:t>
            </a:r>
            <a:r>
              <a:rPr lang="ja-JP" altLang="en-US" dirty="0" smtClean="0">
                <a:solidFill>
                  <a:schemeClr val="tx1"/>
                </a:solidFill>
                <a:latin typeface="Meiryo UI" panose="020B0604030504040204" pitchFamily="50" charset="-128"/>
                <a:ea typeface="Meiryo UI" panose="020B0604030504040204" pitchFamily="50" charset="-128"/>
              </a:rPr>
              <a:t>されない</a:t>
            </a:r>
            <a:r>
              <a:rPr lang="ja-JP" altLang="en-US" dirty="0">
                <a:solidFill>
                  <a:schemeClr val="tx1"/>
                </a:solidFill>
                <a:latin typeface="Meiryo UI" panose="020B0604030504040204" pitchFamily="50" charset="-128"/>
                <a:ea typeface="Meiryo UI" panose="020B0604030504040204" pitchFamily="50" charset="-128"/>
              </a:rPr>
              <a:t>可能性がございます。</a:t>
            </a:r>
            <a:endParaRPr lang="en-US" altLang="ja-JP" dirty="0">
              <a:solidFill>
                <a:schemeClr val="tx1"/>
              </a:solidFill>
              <a:latin typeface="Meiryo UI" panose="020B0604030504040204" pitchFamily="50" charset="-128"/>
              <a:ea typeface="Meiryo UI" panose="020B0604030504040204" pitchFamily="50" charset="-128"/>
            </a:endParaRPr>
          </a:p>
          <a:p>
            <a:pPr lvl="1"/>
            <a:r>
              <a:rPr lang="ja-JP" altLang="en-US" dirty="0">
                <a:solidFill>
                  <a:schemeClr val="tx1"/>
                </a:solidFill>
                <a:latin typeface="Meiryo UI" panose="020B0604030504040204" pitchFamily="50" charset="-128"/>
                <a:ea typeface="Meiryo UI" panose="020B0604030504040204" pitchFamily="50" charset="-128"/>
              </a:rPr>
              <a:t> もし気になる調整結果</a:t>
            </a:r>
            <a:r>
              <a:rPr lang="ja-JP" altLang="en-US" dirty="0" smtClean="0">
                <a:solidFill>
                  <a:schemeClr val="tx1"/>
                </a:solidFill>
                <a:latin typeface="Meiryo UI" panose="020B0604030504040204" pitchFamily="50" charset="-128"/>
                <a:ea typeface="Meiryo UI" panose="020B0604030504040204" pitchFamily="50" charset="-128"/>
              </a:rPr>
              <a:t>がございました</a:t>
            </a:r>
            <a:r>
              <a:rPr lang="ja-JP" altLang="en-US" dirty="0">
                <a:solidFill>
                  <a:schemeClr val="tx1"/>
                </a:solidFill>
                <a:latin typeface="Meiryo UI" panose="020B0604030504040204" pitchFamily="50" charset="-128"/>
                <a:ea typeface="Meiryo UI" panose="020B0604030504040204" pitchFamily="50" charset="-128"/>
              </a:rPr>
              <a:t>ら</a:t>
            </a:r>
            <a:r>
              <a:rPr lang="ja-JP" altLang="en-US" dirty="0" smtClean="0">
                <a:solidFill>
                  <a:schemeClr val="tx1"/>
                </a:solidFill>
                <a:latin typeface="Meiryo UI" panose="020B0604030504040204" pitchFamily="50" charset="-128"/>
                <a:ea typeface="Meiryo UI" panose="020B0604030504040204" pitchFamily="50" charset="-128"/>
              </a:rPr>
              <a:t>窓口</a:t>
            </a:r>
            <a:r>
              <a:rPr lang="ja-JP" altLang="en-US" dirty="0">
                <a:solidFill>
                  <a:schemeClr val="tx1"/>
                </a:solidFill>
                <a:latin typeface="Meiryo UI" panose="020B0604030504040204" pitchFamily="50" charset="-128"/>
                <a:ea typeface="Meiryo UI" panose="020B0604030504040204" pitchFamily="50" charset="-128"/>
              </a:rPr>
              <a:t>（別途ご案内）までお問合せください。</a:t>
            </a:r>
            <a:endParaRPr lang="en-US" altLang="ja-JP" dirty="0">
              <a:solidFill>
                <a:schemeClr val="tx1"/>
              </a:solidFill>
              <a:latin typeface="Meiryo UI" panose="020B0604030504040204" pitchFamily="50" charset="-128"/>
              <a:ea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endParaRPr>
          </a:p>
          <a:p>
            <a:r>
              <a:rPr lang="en-US" altLang="ja-JP" sz="2000" b="1" u="sng" dirty="0">
                <a:solidFill>
                  <a:schemeClr val="accent1"/>
                </a:solidFill>
                <a:latin typeface="Meiryo UI" panose="020B0604030504040204" pitchFamily="50" charset="-128"/>
                <a:ea typeface="Meiryo UI" panose="020B0604030504040204" pitchFamily="50" charset="-128"/>
              </a:rPr>
              <a:t>Q3</a:t>
            </a:r>
            <a:r>
              <a:rPr lang="ja-JP" altLang="en-US" sz="2000" b="1" u="sng" dirty="0">
                <a:solidFill>
                  <a:schemeClr val="accent1"/>
                </a:solidFill>
                <a:latin typeface="Meiryo UI" panose="020B0604030504040204" pitchFamily="50" charset="-128"/>
                <a:ea typeface="Meiryo UI" panose="020B0604030504040204" pitchFamily="50" charset="-128"/>
              </a:rPr>
              <a:t>：予約締切時刻までに車両やドライバーまで確定できません。その場合でも予約はできますか？</a:t>
            </a:r>
            <a:endParaRPr lang="en-US" altLang="ja-JP" sz="2000" b="1" u="sng" dirty="0">
              <a:solidFill>
                <a:schemeClr val="accent1"/>
              </a:solidFill>
              <a:latin typeface="Meiryo UI" panose="020B0604030504040204" pitchFamily="50" charset="-128"/>
              <a:ea typeface="Meiryo UI" panose="020B0604030504040204" pitchFamily="50" charset="-128"/>
            </a:endParaRPr>
          </a:p>
          <a:p>
            <a:endParaRPr lang="ja-JP" altLang="en-US" sz="1200" dirty="0">
              <a:solidFill>
                <a:schemeClr val="tx1"/>
              </a:solidFill>
              <a:latin typeface="Meiryo UI" panose="020B0604030504040204" pitchFamily="50" charset="-128"/>
              <a:ea typeface="Meiryo UI" panose="020B0604030504040204" pitchFamily="50" charset="-128"/>
            </a:endParaRPr>
          </a:p>
          <a:p>
            <a:r>
              <a:rPr lang="en-US" altLang="ja-JP" dirty="0">
                <a:solidFill>
                  <a:schemeClr val="tx1"/>
                </a:solidFill>
                <a:latin typeface="Meiryo UI" panose="020B0604030504040204" pitchFamily="50" charset="-128"/>
                <a:ea typeface="Meiryo UI" panose="020B0604030504040204" pitchFamily="50" charset="-128"/>
              </a:rPr>
              <a:t>A3</a:t>
            </a:r>
            <a:r>
              <a:rPr lang="ja-JP" altLang="en-US" dirty="0">
                <a:solidFill>
                  <a:schemeClr val="tx1"/>
                </a:solidFill>
                <a:latin typeface="Meiryo UI" panose="020B0604030504040204" pitchFamily="50" charset="-128"/>
                <a:ea typeface="Meiryo UI" panose="020B0604030504040204" pitchFamily="50" charset="-128"/>
              </a:rPr>
              <a:t>：納品・引取に来られる</a:t>
            </a:r>
            <a:r>
              <a:rPr lang="ja-JP" altLang="en-US" b="1" dirty="0">
                <a:solidFill>
                  <a:schemeClr val="tx1"/>
                </a:solidFill>
                <a:latin typeface="Meiryo UI" panose="020B0604030504040204" pitchFamily="50" charset="-128"/>
                <a:ea typeface="Meiryo UI" panose="020B0604030504040204" pitchFamily="50" charset="-128"/>
              </a:rPr>
              <a:t>車両・</a:t>
            </a:r>
            <a:r>
              <a:rPr lang="ja-JP" altLang="en-US" b="1" dirty="0" smtClean="0">
                <a:solidFill>
                  <a:schemeClr val="tx1"/>
                </a:solidFill>
                <a:latin typeface="Meiryo UI" panose="020B0604030504040204" pitchFamily="50" charset="-128"/>
                <a:ea typeface="Meiryo UI" panose="020B0604030504040204" pitchFamily="50" charset="-128"/>
              </a:rPr>
              <a:t>ドライバー様の</a:t>
            </a:r>
            <a:r>
              <a:rPr lang="ja-JP" altLang="en-US" b="1" dirty="0">
                <a:solidFill>
                  <a:schemeClr val="tx1"/>
                </a:solidFill>
                <a:latin typeface="Meiryo UI" panose="020B0604030504040204" pitchFamily="50" charset="-128"/>
                <a:ea typeface="Meiryo UI" panose="020B0604030504040204" pitchFamily="50" charset="-128"/>
              </a:rPr>
              <a:t>情報が予約時点で未定でも予約は作成可能</a:t>
            </a:r>
            <a:r>
              <a:rPr lang="ja-JP" altLang="en-US" dirty="0">
                <a:solidFill>
                  <a:schemeClr val="tx1"/>
                </a:solidFill>
                <a:latin typeface="Meiryo UI" panose="020B0604030504040204" pitchFamily="50" charset="-128"/>
                <a:ea typeface="Meiryo UI" panose="020B0604030504040204" pitchFamily="50" charset="-128"/>
              </a:rPr>
              <a:t>です。納品・引取車両</a:t>
            </a:r>
            <a:r>
              <a:rPr lang="ja-JP" altLang="en-US" dirty="0" smtClean="0">
                <a:solidFill>
                  <a:schemeClr val="tx1"/>
                </a:solidFill>
                <a:latin typeface="Meiryo UI" panose="020B0604030504040204" pitchFamily="50" charset="-128"/>
                <a:ea typeface="Meiryo UI" panose="020B0604030504040204" pitchFamily="50" charset="-128"/>
              </a:rPr>
              <a:t>の</a:t>
            </a:r>
            <a:endParaRPr lang="en-US" altLang="ja-JP" dirty="0" smtClean="0">
              <a:solidFill>
                <a:schemeClr val="tx1"/>
              </a:solidFill>
              <a:latin typeface="Meiryo UI" panose="020B0604030504040204" pitchFamily="50" charset="-128"/>
              <a:ea typeface="Meiryo UI" panose="020B0604030504040204" pitchFamily="50" charset="-128"/>
            </a:endParaRPr>
          </a:p>
          <a:p>
            <a:r>
              <a:rPr lang="en-US" altLang="ja-JP" dirty="0">
                <a:solidFill>
                  <a:schemeClr val="tx1"/>
                </a:solidFill>
                <a:latin typeface="Meiryo UI" panose="020B0604030504040204" pitchFamily="50" charset="-128"/>
                <a:ea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rPr>
              <a:t>到着</a:t>
            </a:r>
            <a:r>
              <a:rPr lang="ja-JP" altLang="en-US" b="1" dirty="0">
                <a:solidFill>
                  <a:schemeClr val="tx1"/>
                </a:solidFill>
                <a:latin typeface="Meiryo UI" panose="020B0604030504040204" pitchFamily="50" charset="-128"/>
                <a:ea typeface="Meiryo UI" panose="020B0604030504040204" pitchFamily="50" charset="-128"/>
              </a:rPr>
              <a:t>までに情報を追加入力</a:t>
            </a:r>
            <a:r>
              <a:rPr lang="ja-JP" altLang="en-US" dirty="0">
                <a:solidFill>
                  <a:schemeClr val="tx1"/>
                </a:solidFill>
                <a:latin typeface="Meiryo UI" panose="020B0604030504040204" pitchFamily="50" charset="-128"/>
                <a:ea typeface="Meiryo UI" panose="020B0604030504040204" pitchFamily="50" charset="-128"/>
              </a:rPr>
              <a:t>頂ければ間に合います。</a:t>
            </a:r>
          </a:p>
        </p:txBody>
      </p:sp>
    </p:spTree>
    <p:extLst>
      <p:ext uri="{BB962C8B-B14F-4D97-AF65-F5344CB8AC3E}">
        <p14:creationId xmlns:p14="http://schemas.microsoft.com/office/powerpoint/2010/main" val="1363657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68F190-6ABE-3060-F897-86B2EB89B149}"/>
              </a:ext>
            </a:extLst>
          </p:cNvPr>
          <p:cNvSpPr>
            <a:spLocks noGrp="1"/>
          </p:cNvSpPr>
          <p:nvPr>
            <p:ph type="title"/>
          </p:nvPr>
        </p:nvSpPr>
        <p:spPr/>
        <p:txBody>
          <a:bodyPr/>
          <a:lstStyle/>
          <a:p>
            <a:r>
              <a:rPr kumimoji="1" lang="ja-JP" altLang="en-US" dirty="0"/>
              <a:t>よくある質問</a:t>
            </a:r>
          </a:p>
        </p:txBody>
      </p:sp>
      <p:sp>
        <p:nvSpPr>
          <p:cNvPr id="4" name="テキスト ボックス 3">
            <a:extLst>
              <a:ext uri="{FF2B5EF4-FFF2-40B4-BE49-F238E27FC236}">
                <a16:creationId xmlns:a16="http://schemas.microsoft.com/office/drawing/2014/main" id="{079644DA-FBFA-074D-A027-A8EBC917703D}"/>
              </a:ext>
            </a:extLst>
          </p:cNvPr>
          <p:cNvSpPr txBox="1"/>
          <p:nvPr/>
        </p:nvSpPr>
        <p:spPr>
          <a:xfrm>
            <a:off x="507999" y="761755"/>
            <a:ext cx="11176001" cy="5755422"/>
          </a:xfrm>
          <a:prstGeom prst="rect">
            <a:avLst/>
          </a:prstGeom>
          <a:solidFill>
            <a:schemeClr val="lt1"/>
          </a:solidFill>
          <a:ln w="12700" cap="flat" cmpd="sng" algn="ctr">
            <a:noFill/>
            <a:prstDash val="dash"/>
            <a:miter lim="800000"/>
          </a:ln>
          <a:effectLst/>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ja-JP" sz="2000" b="1" u="sng" dirty="0">
                <a:solidFill>
                  <a:schemeClr val="accent1"/>
                </a:solidFill>
                <a:latin typeface="Meiryo UI" panose="020B0604030504040204" pitchFamily="50" charset="-128"/>
                <a:ea typeface="Meiryo UI" panose="020B0604030504040204" pitchFamily="50" charset="-128"/>
              </a:rPr>
              <a:t>Q4</a:t>
            </a:r>
            <a:r>
              <a:rPr lang="ja-JP" altLang="en-US" sz="2000" b="1" u="sng" dirty="0">
                <a:solidFill>
                  <a:schemeClr val="accent1"/>
                </a:solidFill>
                <a:latin typeface="Meiryo UI" panose="020B0604030504040204" pitchFamily="50" charset="-128"/>
                <a:ea typeface="Meiryo UI" panose="020B0604030504040204" pitchFamily="50" charset="-128"/>
              </a:rPr>
              <a:t>：納品・引取数量に関しては当日まで正確な数字が分かりません</a:t>
            </a:r>
            <a:r>
              <a:rPr lang="ja-JP" altLang="en-US" sz="2000" b="1" u="sng" dirty="0" smtClean="0">
                <a:solidFill>
                  <a:schemeClr val="accent1"/>
                </a:solidFill>
                <a:latin typeface="Meiryo UI" panose="020B0604030504040204" pitchFamily="50" charset="-128"/>
                <a:ea typeface="Meiryo UI" panose="020B0604030504040204" pitchFamily="50" charset="-128"/>
              </a:rPr>
              <a:t>。</a:t>
            </a:r>
            <a:endParaRPr lang="en-US" altLang="ja-JP" sz="2000" b="1" u="sng" dirty="0" smtClean="0">
              <a:solidFill>
                <a:schemeClr val="accent1"/>
              </a:solidFill>
              <a:latin typeface="Meiryo UI" panose="020B0604030504040204" pitchFamily="50" charset="-128"/>
              <a:ea typeface="Meiryo UI" panose="020B0604030504040204" pitchFamily="50" charset="-128"/>
            </a:endParaRPr>
          </a:p>
          <a:p>
            <a:r>
              <a:rPr lang="ja-JP" altLang="en-US" sz="2000" b="1" u="sng" dirty="0">
                <a:solidFill>
                  <a:schemeClr val="accent1"/>
                </a:solidFill>
                <a:latin typeface="Meiryo UI" panose="020B0604030504040204" pitchFamily="50" charset="-128"/>
                <a:ea typeface="Meiryo UI" panose="020B0604030504040204" pitchFamily="50" charset="-128"/>
              </a:rPr>
              <a:t>　</a:t>
            </a:r>
            <a:r>
              <a:rPr lang="ja-JP" altLang="en-US" sz="2000" b="1" u="sng" dirty="0" smtClean="0">
                <a:solidFill>
                  <a:schemeClr val="accent1"/>
                </a:solidFill>
                <a:latin typeface="Meiryo UI" panose="020B0604030504040204" pitchFamily="50" charset="-128"/>
                <a:ea typeface="Meiryo UI" panose="020B0604030504040204" pitchFamily="50" charset="-128"/>
              </a:rPr>
              <a:t>　　 その</a:t>
            </a:r>
            <a:r>
              <a:rPr lang="ja-JP" altLang="en-US" sz="2000" b="1" u="sng" dirty="0">
                <a:solidFill>
                  <a:schemeClr val="accent1"/>
                </a:solidFill>
                <a:latin typeface="Meiryo UI" panose="020B0604030504040204" pitchFamily="50" charset="-128"/>
                <a:ea typeface="Meiryo UI" panose="020B0604030504040204" pitchFamily="50" charset="-128"/>
              </a:rPr>
              <a:t>ような場合はどうしたら良いでしょうか？</a:t>
            </a:r>
            <a:endParaRPr lang="en-US" altLang="ja-JP" sz="2000" b="1" u="sng" dirty="0">
              <a:solidFill>
                <a:schemeClr val="accent1"/>
              </a:solidFill>
              <a:latin typeface="Meiryo UI" panose="020B0604030504040204" pitchFamily="50" charset="-128"/>
              <a:ea typeface="Meiryo UI" panose="020B0604030504040204" pitchFamily="50" charset="-128"/>
            </a:endParaRPr>
          </a:p>
          <a:p>
            <a:endParaRPr lang="ja-JP" altLang="en-US" sz="1200" dirty="0">
              <a:solidFill>
                <a:schemeClr val="tx1"/>
              </a:solidFill>
              <a:latin typeface="Meiryo UI" panose="020B0604030504040204" pitchFamily="50" charset="-128"/>
              <a:ea typeface="Meiryo UI" panose="020B0604030504040204" pitchFamily="50" charset="-128"/>
            </a:endParaRPr>
          </a:p>
          <a:p>
            <a:r>
              <a:rPr lang="en-US" altLang="ja-JP" dirty="0">
                <a:solidFill>
                  <a:schemeClr val="tx1"/>
                </a:solidFill>
                <a:latin typeface="Meiryo UI" panose="020B0604030504040204" pitchFamily="50" charset="-128"/>
                <a:ea typeface="Meiryo UI" panose="020B0604030504040204" pitchFamily="50" charset="-128"/>
              </a:rPr>
              <a:t>A4</a:t>
            </a:r>
            <a:r>
              <a:rPr lang="ja-JP" altLang="en-US" dirty="0">
                <a:solidFill>
                  <a:schemeClr val="tx1"/>
                </a:solidFill>
                <a:latin typeface="Meiryo UI" panose="020B0604030504040204" pitchFamily="50" charset="-128"/>
                <a:ea typeface="Meiryo UI" panose="020B0604030504040204" pitchFamily="50" charset="-128"/>
              </a:rPr>
              <a:t>：予約システムでは</a:t>
            </a:r>
            <a:r>
              <a:rPr lang="ja-JP" altLang="en-US" b="1" dirty="0">
                <a:solidFill>
                  <a:schemeClr val="tx1"/>
                </a:solidFill>
                <a:latin typeface="Meiryo UI" panose="020B0604030504040204" pitchFamily="50" charset="-128"/>
                <a:ea typeface="Meiryo UI" panose="020B0604030504040204" pitchFamily="50" charset="-128"/>
              </a:rPr>
              <a:t>概算値や予測値で結構ですが、極力正確な数量</a:t>
            </a:r>
            <a:r>
              <a:rPr lang="ja-JP" altLang="en-US" b="1" dirty="0" smtClean="0">
                <a:solidFill>
                  <a:schemeClr val="tx1"/>
                </a:solidFill>
                <a:latin typeface="Meiryo UI" panose="020B0604030504040204" pitchFamily="50" charset="-128"/>
                <a:ea typeface="Meiryo UI" panose="020B0604030504040204" pitchFamily="50" charset="-128"/>
              </a:rPr>
              <a:t>をご登録ください</a:t>
            </a:r>
            <a:r>
              <a:rPr lang="ja-JP" altLang="en-US" dirty="0" smtClean="0">
                <a:solidFill>
                  <a:schemeClr val="tx1"/>
                </a:solidFill>
                <a:latin typeface="Meiryo UI" panose="020B0604030504040204" pitchFamily="50" charset="-128"/>
                <a:ea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endParaRPr>
          </a:p>
          <a:p>
            <a:r>
              <a:rPr lang="en-US" altLang="ja-JP" dirty="0">
                <a:solidFill>
                  <a:schemeClr val="tx1"/>
                </a:solidFill>
                <a:latin typeface="Meiryo UI" panose="020B0604030504040204" pitchFamily="50" charset="-128"/>
                <a:ea typeface="Meiryo UI" panose="020B0604030504040204" pitchFamily="50" charset="-128"/>
              </a:rPr>
              <a:t> </a:t>
            </a:r>
            <a:r>
              <a:rPr lang="en-US" altLang="ja-JP" dirty="0" smtClean="0">
                <a:solidFill>
                  <a:schemeClr val="tx1"/>
                </a:solidFill>
                <a:latin typeface="Meiryo UI" panose="020B0604030504040204" pitchFamily="50" charset="-128"/>
                <a:ea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rPr>
              <a:t>大幅に異なる場合は予約時間での対応ができなくなる可能性もございます。</a:t>
            </a:r>
            <a:endParaRPr lang="en-US" altLang="ja-JP" dirty="0">
              <a:solidFill>
                <a:schemeClr val="tx1"/>
              </a:solidFill>
              <a:latin typeface="Meiryo UI" panose="020B0604030504040204" pitchFamily="50" charset="-128"/>
              <a:ea typeface="Meiryo UI" panose="020B0604030504040204" pitchFamily="50" charset="-128"/>
            </a:endParaRPr>
          </a:p>
          <a:p>
            <a:pPr lvl="1"/>
            <a:r>
              <a:rPr lang="ja-JP" altLang="en-US" dirty="0">
                <a:solidFill>
                  <a:schemeClr val="tx1"/>
                </a:solidFill>
                <a:latin typeface="Meiryo UI" panose="020B0604030504040204" pitchFamily="50" charset="-128"/>
                <a:ea typeface="Meiryo UI" panose="020B0604030504040204" pitchFamily="50" charset="-128"/>
              </a:rPr>
              <a:t> 後続車両への影響（荷役作業にどれくらい時間がかかりそう</a:t>
            </a:r>
            <a:r>
              <a:rPr lang="ja-JP" altLang="en-US" dirty="0" smtClean="0">
                <a:solidFill>
                  <a:schemeClr val="tx1"/>
                </a:solidFill>
                <a:latin typeface="Meiryo UI" panose="020B0604030504040204" pitchFamily="50" charset="-128"/>
                <a:ea typeface="Meiryo UI" panose="020B0604030504040204" pitchFamily="50" charset="-128"/>
              </a:rPr>
              <a:t>か）</a:t>
            </a:r>
            <a:r>
              <a:rPr lang="ja-JP" altLang="en-US" dirty="0">
                <a:solidFill>
                  <a:schemeClr val="tx1"/>
                </a:solidFill>
                <a:latin typeface="Meiryo UI" panose="020B0604030504040204" pitchFamily="50" charset="-128"/>
                <a:ea typeface="Meiryo UI" panose="020B0604030504040204" pitchFamily="50" charset="-128"/>
              </a:rPr>
              <a:t>の目安にさせて頂く数量となります。</a:t>
            </a:r>
            <a:endParaRPr lang="en-US" altLang="ja-JP" dirty="0">
              <a:solidFill>
                <a:schemeClr val="tx1"/>
              </a:solidFill>
              <a:latin typeface="Meiryo UI" panose="020B0604030504040204" pitchFamily="50" charset="-128"/>
              <a:ea typeface="Meiryo UI" panose="020B0604030504040204" pitchFamily="50" charset="-128"/>
            </a:endParaRPr>
          </a:p>
          <a:p>
            <a:pPr lvl="1"/>
            <a:endParaRPr lang="en-US" altLang="ja-JP" dirty="0">
              <a:solidFill>
                <a:schemeClr val="tx1"/>
              </a:solidFill>
              <a:latin typeface="Meiryo UI" panose="020B0604030504040204" pitchFamily="50" charset="-128"/>
              <a:ea typeface="Meiryo UI" panose="020B0604030504040204" pitchFamily="50" charset="-128"/>
            </a:endParaRPr>
          </a:p>
          <a:p>
            <a:pPr lvl="1"/>
            <a:endParaRPr lang="en-US" altLang="ja-JP" dirty="0">
              <a:solidFill>
                <a:schemeClr val="tx1"/>
              </a:solidFill>
              <a:latin typeface="Meiryo UI" panose="020B0604030504040204" pitchFamily="50" charset="-128"/>
              <a:ea typeface="Meiryo UI" panose="020B0604030504040204" pitchFamily="50" charset="-128"/>
            </a:endParaRPr>
          </a:p>
          <a:p>
            <a:r>
              <a:rPr lang="en-US" altLang="ja-JP" sz="2000" b="1" u="sng" dirty="0">
                <a:solidFill>
                  <a:schemeClr val="accent1"/>
                </a:solidFill>
                <a:latin typeface="Meiryo UI" panose="020B0604030504040204" pitchFamily="50" charset="-128"/>
                <a:ea typeface="Meiryo UI" panose="020B0604030504040204" pitchFamily="50" charset="-128"/>
              </a:rPr>
              <a:t>Q5</a:t>
            </a:r>
            <a:r>
              <a:rPr lang="ja-JP" altLang="en-US" sz="2000" b="1" u="sng" dirty="0">
                <a:solidFill>
                  <a:schemeClr val="accent1"/>
                </a:solidFill>
                <a:latin typeface="Meiryo UI" panose="020B0604030504040204" pitchFamily="50" charset="-128"/>
                <a:ea typeface="Meiryo UI" panose="020B0604030504040204" pitchFamily="50" charset="-128"/>
              </a:rPr>
              <a:t>：１つの商品を複数台納品・引取したいのですが、予約は１つでも良いでしょうか？</a:t>
            </a:r>
            <a:endParaRPr lang="en-US" altLang="ja-JP" sz="2000" b="1" u="sng" dirty="0">
              <a:solidFill>
                <a:schemeClr val="accent1"/>
              </a:solidFill>
              <a:latin typeface="Meiryo UI" panose="020B0604030504040204" pitchFamily="50" charset="-128"/>
              <a:ea typeface="Meiryo UI" panose="020B0604030504040204" pitchFamily="50" charset="-128"/>
            </a:endParaRPr>
          </a:p>
          <a:p>
            <a:endParaRPr lang="ja-JP" altLang="en-US" sz="1200" dirty="0">
              <a:solidFill>
                <a:schemeClr val="tx1"/>
              </a:solidFill>
              <a:latin typeface="Meiryo UI" panose="020B0604030504040204" pitchFamily="50" charset="-128"/>
              <a:ea typeface="Meiryo UI" panose="020B0604030504040204" pitchFamily="50" charset="-128"/>
            </a:endParaRPr>
          </a:p>
          <a:p>
            <a:r>
              <a:rPr lang="en-US" altLang="ja-JP" dirty="0">
                <a:solidFill>
                  <a:schemeClr val="tx1"/>
                </a:solidFill>
                <a:latin typeface="Meiryo UI" panose="020B0604030504040204" pitchFamily="50" charset="-128"/>
                <a:ea typeface="Meiryo UI" panose="020B0604030504040204" pitchFamily="50" charset="-128"/>
              </a:rPr>
              <a:t>A5</a:t>
            </a:r>
            <a:r>
              <a:rPr lang="ja-JP" altLang="en-US" dirty="0">
                <a:solidFill>
                  <a:schemeClr val="tx1"/>
                </a:solidFill>
                <a:latin typeface="Meiryo UI" panose="020B0604030504040204" pitchFamily="50" charset="-128"/>
                <a:ea typeface="Meiryo UI" panose="020B0604030504040204" pitchFamily="50" charset="-128"/>
              </a:rPr>
              <a:t> ：予約は</a:t>
            </a:r>
            <a:r>
              <a:rPr lang="en-US" altLang="ja-JP" dirty="0">
                <a:solidFill>
                  <a:schemeClr val="tx1"/>
                </a:solidFill>
                <a:latin typeface="Meiryo UI" panose="020B0604030504040204" pitchFamily="50" charset="-128"/>
                <a:ea typeface="Meiryo UI" panose="020B0604030504040204" pitchFamily="50" charset="-128"/>
              </a:rPr>
              <a:t>1</a:t>
            </a:r>
            <a:r>
              <a:rPr lang="ja-JP" altLang="en-US" dirty="0">
                <a:solidFill>
                  <a:schemeClr val="tx1"/>
                </a:solidFill>
                <a:latin typeface="Meiryo UI" panose="020B0604030504040204" pitchFamily="50" charset="-128"/>
                <a:ea typeface="Meiryo UI" panose="020B0604030504040204" pitchFamily="50" charset="-128"/>
              </a:rPr>
              <a:t>車両ごとに予約申請をお願いいたします。拠点側では</a:t>
            </a:r>
            <a:r>
              <a:rPr lang="en-US" altLang="ja-JP" dirty="0">
                <a:solidFill>
                  <a:schemeClr val="tx1"/>
                </a:solidFill>
                <a:latin typeface="Meiryo UI" panose="020B0604030504040204" pitchFamily="50" charset="-128"/>
                <a:ea typeface="Meiryo UI" panose="020B0604030504040204" pitchFamily="50" charset="-128"/>
              </a:rPr>
              <a:t>1</a:t>
            </a:r>
            <a:r>
              <a:rPr lang="ja-JP" altLang="en-US" dirty="0">
                <a:solidFill>
                  <a:schemeClr val="tx1"/>
                </a:solidFill>
                <a:latin typeface="Meiryo UI" panose="020B0604030504040204" pitchFamily="50" charset="-128"/>
                <a:ea typeface="Meiryo UI" panose="020B0604030504040204" pitchFamily="50" charset="-128"/>
              </a:rPr>
              <a:t>車両単位でバース表を管理いたします。</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　　　　例えば</a:t>
            </a:r>
            <a:r>
              <a:rPr lang="en-US" altLang="ja-JP" dirty="0">
                <a:solidFill>
                  <a:schemeClr val="tx1"/>
                </a:solidFill>
                <a:latin typeface="Meiryo UI" panose="020B0604030504040204" pitchFamily="50" charset="-128"/>
                <a:ea typeface="Meiryo UI" panose="020B0604030504040204" pitchFamily="50" charset="-128"/>
              </a:rPr>
              <a:t>2</a:t>
            </a:r>
            <a:r>
              <a:rPr lang="ja-JP" altLang="en-US" dirty="0">
                <a:solidFill>
                  <a:schemeClr val="tx1"/>
                </a:solidFill>
                <a:latin typeface="Meiryo UI" panose="020B0604030504040204" pitchFamily="50" charset="-128"/>
                <a:ea typeface="Meiryo UI" panose="020B0604030504040204" pitchFamily="50" charset="-128"/>
              </a:rPr>
              <a:t>台納品・引取予定があれば、</a:t>
            </a:r>
            <a:r>
              <a:rPr lang="en-US" altLang="ja-JP" dirty="0">
                <a:solidFill>
                  <a:schemeClr val="tx1"/>
                </a:solidFill>
                <a:latin typeface="Meiryo UI" panose="020B0604030504040204" pitchFamily="50" charset="-128"/>
                <a:ea typeface="Meiryo UI" panose="020B0604030504040204" pitchFamily="50" charset="-128"/>
              </a:rPr>
              <a:t>2</a:t>
            </a:r>
            <a:r>
              <a:rPr lang="ja-JP" altLang="en-US" dirty="0">
                <a:solidFill>
                  <a:schemeClr val="tx1"/>
                </a:solidFill>
                <a:latin typeface="Meiryo UI" panose="020B0604030504040204" pitchFamily="50" charset="-128"/>
                <a:ea typeface="Meiryo UI" panose="020B0604030504040204" pitchFamily="50" charset="-128"/>
              </a:rPr>
              <a:t>つ予約申請をお願いいたします。</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　　　　注意：引取に関しては、引取日の当日すべての車両が到着してからの受付になります。</a:t>
            </a:r>
            <a:endParaRPr lang="en-US" altLang="ja-JP" dirty="0">
              <a:solidFill>
                <a:schemeClr val="tx1"/>
              </a:solidFill>
              <a:latin typeface="Meiryo UI" panose="020B0604030504040204" pitchFamily="50" charset="-128"/>
              <a:ea typeface="Meiryo UI" panose="020B0604030504040204" pitchFamily="50" charset="-128"/>
            </a:endParaRPr>
          </a:p>
          <a:p>
            <a:pPr lvl="1"/>
            <a:endParaRPr lang="en-US" altLang="ja-JP" dirty="0">
              <a:solidFill>
                <a:schemeClr val="tx1"/>
              </a:solidFill>
              <a:latin typeface="Meiryo UI" panose="020B0604030504040204" pitchFamily="50" charset="-128"/>
              <a:ea typeface="Meiryo UI" panose="020B0604030504040204" pitchFamily="50" charset="-128"/>
            </a:endParaRPr>
          </a:p>
          <a:p>
            <a:pPr lvl="1"/>
            <a:endParaRPr lang="en-US" altLang="ja-JP" dirty="0">
              <a:solidFill>
                <a:schemeClr val="tx1"/>
              </a:solidFill>
              <a:latin typeface="Meiryo UI" panose="020B0604030504040204" pitchFamily="50" charset="-128"/>
              <a:ea typeface="Meiryo UI" panose="020B0604030504040204" pitchFamily="50" charset="-128"/>
            </a:endParaRPr>
          </a:p>
          <a:p>
            <a:r>
              <a:rPr lang="en-US" altLang="ja-JP" sz="2000" b="1" u="sng" dirty="0">
                <a:solidFill>
                  <a:schemeClr val="accent1"/>
                </a:solidFill>
                <a:latin typeface="Meiryo UI" panose="020B0604030504040204" pitchFamily="50" charset="-128"/>
                <a:ea typeface="Meiryo UI" panose="020B0604030504040204" pitchFamily="50" charset="-128"/>
              </a:rPr>
              <a:t>Q6</a:t>
            </a:r>
            <a:r>
              <a:rPr lang="ja-JP" altLang="en-US" sz="2000" b="1" u="sng" dirty="0">
                <a:solidFill>
                  <a:schemeClr val="accent1"/>
                </a:solidFill>
                <a:latin typeface="Meiryo UI" panose="020B0604030504040204" pitchFamily="50" charset="-128"/>
                <a:ea typeface="Meiryo UI" panose="020B0604030504040204" pitchFamily="50" charset="-128"/>
              </a:rPr>
              <a:t>：車両の到着が確定時間から遅れてしまった場合等のペナルティーはありますか？</a:t>
            </a:r>
            <a:endParaRPr lang="en-US" altLang="ja-JP" sz="2000" b="1" u="sng" dirty="0">
              <a:solidFill>
                <a:schemeClr val="accent1"/>
              </a:solidFill>
              <a:latin typeface="Meiryo UI" panose="020B0604030504040204" pitchFamily="50" charset="-128"/>
              <a:ea typeface="Meiryo UI" panose="020B0604030504040204" pitchFamily="50" charset="-128"/>
            </a:endParaRPr>
          </a:p>
          <a:p>
            <a:endParaRPr lang="ja-JP" altLang="en-US" sz="1200" dirty="0">
              <a:solidFill>
                <a:schemeClr val="tx1"/>
              </a:solidFill>
              <a:latin typeface="Meiryo UI" panose="020B0604030504040204" pitchFamily="50" charset="-128"/>
              <a:ea typeface="Meiryo UI" panose="020B0604030504040204" pitchFamily="50" charset="-128"/>
            </a:endParaRPr>
          </a:p>
          <a:p>
            <a:r>
              <a:rPr lang="en-US" altLang="ja-JP" dirty="0">
                <a:solidFill>
                  <a:schemeClr val="tx1"/>
                </a:solidFill>
                <a:latin typeface="Meiryo UI" panose="020B0604030504040204" pitchFamily="50" charset="-128"/>
                <a:ea typeface="Meiryo UI" panose="020B0604030504040204" pitchFamily="50" charset="-128"/>
              </a:rPr>
              <a:t>A6</a:t>
            </a:r>
            <a:r>
              <a:rPr lang="ja-JP" altLang="en-US" dirty="0">
                <a:solidFill>
                  <a:schemeClr val="tx1"/>
                </a:solidFill>
                <a:latin typeface="Meiryo UI" panose="020B0604030504040204" pitchFamily="50" charset="-128"/>
                <a:ea typeface="Meiryo UI" panose="020B0604030504040204" pitchFamily="50" charset="-128"/>
              </a:rPr>
              <a:t>：円滑に納品・引取頂けるよう</a:t>
            </a:r>
            <a:r>
              <a:rPr lang="ja-JP" altLang="en-US" dirty="0" smtClean="0">
                <a:solidFill>
                  <a:schemeClr val="tx1"/>
                </a:solidFill>
                <a:latin typeface="Meiryo UI" panose="020B0604030504040204" pitchFamily="50" charset="-128"/>
                <a:ea typeface="Meiryo UI" panose="020B0604030504040204" pitchFamily="50" charset="-128"/>
              </a:rPr>
              <a:t>にする仕組み</a:t>
            </a:r>
            <a:r>
              <a:rPr lang="ja-JP" altLang="en-US" dirty="0">
                <a:solidFill>
                  <a:schemeClr val="tx1"/>
                </a:solidFill>
                <a:latin typeface="Meiryo UI" panose="020B0604030504040204" pitchFamily="50" charset="-128"/>
                <a:ea typeface="Meiryo UI" panose="020B0604030504040204" pitchFamily="50" charset="-128"/>
              </a:rPr>
              <a:t>の為、ペナルティー等は課しておりません。</a:t>
            </a:r>
            <a:endParaRPr lang="en-US" altLang="ja-JP" dirty="0">
              <a:solidFill>
                <a:schemeClr val="tx1"/>
              </a:solidFill>
              <a:latin typeface="Meiryo UI" panose="020B0604030504040204" pitchFamily="50" charset="-128"/>
              <a:ea typeface="Meiryo UI" panose="020B0604030504040204" pitchFamily="50" charset="-128"/>
            </a:endParaRPr>
          </a:p>
          <a:p>
            <a:pPr lvl="1"/>
            <a:r>
              <a:rPr lang="ja-JP" altLang="en-US" dirty="0">
                <a:solidFill>
                  <a:schemeClr val="tx1"/>
                </a:solidFill>
                <a:latin typeface="Meiryo UI" panose="020B0604030504040204" pitchFamily="50" charset="-128"/>
                <a:ea typeface="Meiryo UI" panose="020B0604030504040204" pitchFamily="50" charset="-128"/>
              </a:rPr>
              <a:t>但し、遅れた場合は、到着済みの後続車両を先に納品・引取対応させて頂くことになり、その後の対応となります。</a:t>
            </a:r>
            <a:endParaRPr lang="en-US" altLang="ja-JP" dirty="0">
              <a:solidFill>
                <a:schemeClr val="tx1"/>
              </a:solidFill>
              <a:latin typeface="Meiryo UI" panose="020B0604030504040204" pitchFamily="50" charset="-128"/>
              <a:ea typeface="Meiryo UI" panose="020B0604030504040204" pitchFamily="50" charset="-128"/>
            </a:endParaRPr>
          </a:p>
          <a:p>
            <a:pPr lvl="1"/>
            <a:r>
              <a:rPr lang="ja-JP" altLang="en-US" dirty="0">
                <a:solidFill>
                  <a:schemeClr val="tx1"/>
                </a:solidFill>
                <a:latin typeface="Meiryo UI" panose="020B0604030504040204" pitchFamily="50" charset="-128"/>
                <a:ea typeface="Meiryo UI" panose="020B0604030504040204" pitchFamily="50" charset="-128"/>
              </a:rPr>
              <a:t>また、</a:t>
            </a:r>
            <a:r>
              <a:rPr lang="en-US" altLang="ja-JP" dirty="0">
                <a:solidFill>
                  <a:schemeClr val="tx1"/>
                </a:solidFill>
                <a:latin typeface="Meiryo UI" panose="020B0604030504040204" pitchFamily="50" charset="-128"/>
                <a:ea typeface="Meiryo UI" panose="020B0604030504040204" pitchFamily="50" charset="-128"/>
              </a:rPr>
              <a:t>16:30</a:t>
            </a:r>
            <a:r>
              <a:rPr lang="ja-JP" altLang="en-US" dirty="0">
                <a:solidFill>
                  <a:schemeClr val="tx1"/>
                </a:solidFill>
                <a:latin typeface="Meiryo UI" panose="020B0604030504040204" pitchFamily="50" charset="-128"/>
                <a:ea typeface="Meiryo UI" panose="020B0604030504040204" pitchFamily="50" charset="-128"/>
              </a:rPr>
              <a:t>が最終</a:t>
            </a:r>
            <a:r>
              <a:rPr lang="ja-JP" altLang="en-US" dirty="0" smtClean="0">
                <a:solidFill>
                  <a:schemeClr val="tx1"/>
                </a:solidFill>
                <a:latin typeface="Meiryo UI" panose="020B0604030504040204" pitchFamily="50" charset="-128"/>
                <a:ea typeface="Meiryo UI" panose="020B0604030504040204" pitchFamily="50" charset="-128"/>
              </a:rPr>
              <a:t>受付となりますので、</a:t>
            </a:r>
            <a:r>
              <a:rPr lang="ja-JP" altLang="en-US" dirty="0">
                <a:solidFill>
                  <a:schemeClr val="tx1"/>
                </a:solidFill>
                <a:latin typeface="Meiryo UI" panose="020B0604030504040204" pitchFamily="50" charset="-128"/>
                <a:ea typeface="Meiryo UI" panose="020B0604030504040204" pitchFamily="50" charset="-128"/>
              </a:rPr>
              <a:t>それ以降の受付は対応致しません。</a:t>
            </a:r>
            <a:endParaRPr lang="en-US" altLang="ja-JP" dirty="0">
              <a:solidFill>
                <a:schemeClr val="tx1"/>
              </a:solidFill>
              <a:latin typeface="Meiryo UI" panose="020B0604030504040204" pitchFamily="50" charset="-128"/>
              <a:ea typeface="Meiryo UI" panose="020B0604030504040204" pitchFamily="50" charset="-128"/>
            </a:endParaRPr>
          </a:p>
          <a:p>
            <a:pPr lvl="1"/>
            <a:r>
              <a:rPr lang="ja-JP" altLang="en-US" dirty="0" smtClean="0">
                <a:solidFill>
                  <a:schemeClr val="tx1"/>
                </a:solidFill>
                <a:latin typeface="Meiryo UI" panose="020B0604030504040204" pitchFamily="50" charset="-128"/>
                <a:ea typeface="Meiryo UI" panose="020B0604030504040204" pitchFamily="50" charset="-128"/>
              </a:rPr>
              <a:t>（その</a:t>
            </a:r>
            <a:r>
              <a:rPr lang="ja-JP" altLang="en-US" dirty="0">
                <a:solidFill>
                  <a:schemeClr val="tx1"/>
                </a:solidFill>
                <a:latin typeface="Meiryo UI" panose="020B0604030504040204" pitchFamily="50" charset="-128"/>
                <a:ea typeface="Meiryo UI" panose="020B0604030504040204" pitchFamily="50" charset="-128"/>
              </a:rPr>
              <a:t>待ち時間を待機時間とは定義いたしません事、予めご承知おき下さい。）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2803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68F190-6ABE-3060-F897-86B2EB89B149}"/>
              </a:ext>
            </a:extLst>
          </p:cNvPr>
          <p:cNvSpPr>
            <a:spLocks noGrp="1"/>
          </p:cNvSpPr>
          <p:nvPr>
            <p:ph type="title"/>
          </p:nvPr>
        </p:nvSpPr>
        <p:spPr/>
        <p:txBody>
          <a:bodyPr/>
          <a:lstStyle/>
          <a:p>
            <a:r>
              <a:rPr kumimoji="1" lang="ja-JP" altLang="en-US" dirty="0"/>
              <a:t>よくある質問</a:t>
            </a:r>
          </a:p>
        </p:txBody>
      </p:sp>
      <p:sp>
        <p:nvSpPr>
          <p:cNvPr id="6" name="テキスト ボックス 5">
            <a:extLst>
              <a:ext uri="{FF2B5EF4-FFF2-40B4-BE49-F238E27FC236}">
                <a16:creationId xmlns:a16="http://schemas.microsoft.com/office/drawing/2014/main" id="{75F88194-1592-C267-3BF3-3FEC351A020D}"/>
              </a:ext>
            </a:extLst>
          </p:cNvPr>
          <p:cNvSpPr txBox="1"/>
          <p:nvPr/>
        </p:nvSpPr>
        <p:spPr>
          <a:xfrm>
            <a:off x="508000" y="727129"/>
            <a:ext cx="11176000" cy="5539978"/>
          </a:xfrm>
          <a:prstGeom prst="rect">
            <a:avLst/>
          </a:prstGeom>
          <a:solidFill>
            <a:schemeClr val="lt1"/>
          </a:solidFill>
          <a:ln w="12700" cap="flat" cmpd="sng" algn="ctr">
            <a:noFill/>
            <a:prstDash val="dash"/>
            <a:miter lim="800000"/>
          </a:ln>
          <a:effectLst/>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ja-JP" sz="2000" b="1" u="sng" dirty="0">
                <a:solidFill>
                  <a:schemeClr val="accent1"/>
                </a:solidFill>
                <a:latin typeface="Meiryo UI" panose="020B0604030504040204" pitchFamily="50" charset="-128"/>
                <a:ea typeface="Meiryo UI" panose="020B0604030504040204" pitchFamily="50" charset="-128"/>
              </a:rPr>
              <a:t>Q7</a:t>
            </a:r>
            <a:r>
              <a:rPr lang="ja-JP" altLang="en-US" sz="2000" b="1" u="sng" dirty="0">
                <a:solidFill>
                  <a:schemeClr val="accent1"/>
                </a:solidFill>
                <a:latin typeface="Meiryo UI" panose="020B0604030504040204" pitchFamily="50" charset="-128"/>
                <a:ea typeface="Meiryo UI" panose="020B0604030504040204" pitchFamily="50" charset="-128"/>
              </a:rPr>
              <a:t>：センター入場は予約確定時間の何分前に入れば宜しいでしょうか？</a:t>
            </a:r>
          </a:p>
          <a:p>
            <a:endParaRPr lang="ja-JP" altLang="en-US" sz="1200" dirty="0">
              <a:solidFill>
                <a:schemeClr val="tx1"/>
              </a:solidFill>
              <a:latin typeface="Meiryo UI" panose="020B0604030504040204" pitchFamily="50" charset="-128"/>
              <a:ea typeface="Meiryo UI" panose="020B0604030504040204" pitchFamily="50" charset="-128"/>
            </a:endParaRPr>
          </a:p>
          <a:p>
            <a:r>
              <a:rPr lang="en-US" altLang="ja-JP" dirty="0">
                <a:solidFill>
                  <a:schemeClr val="tx1"/>
                </a:solidFill>
                <a:latin typeface="Meiryo UI" panose="020B0604030504040204" pitchFamily="50" charset="-128"/>
                <a:ea typeface="Meiryo UI" panose="020B0604030504040204" pitchFamily="50" charset="-128"/>
              </a:rPr>
              <a:t>A7</a:t>
            </a:r>
            <a:r>
              <a:rPr lang="ja-JP" altLang="en-US" dirty="0">
                <a:solidFill>
                  <a:schemeClr val="tx1"/>
                </a:solidFill>
                <a:latin typeface="Meiryo UI" panose="020B0604030504040204" pitchFamily="50" charset="-128"/>
                <a:ea typeface="Meiryo UI" panose="020B0604030504040204" pitchFamily="50" charset="-128"/>
              </a:rPr>
              <a:t>：</a:t>
            </a:r>
            <a:r>
              <a:rPr lang="ja-JP" altLang="en-US" b="0" i="0" dirty="0">
                <a:solidFill>
                  <a:srgbClr val="1D1C1D"/>
                </a:solidFill>
                <a:effectLst/>
                <a:latin typeface="NotoSansJP"/>
              </a:rPr>
              <a:t>確定時間は、接車および作業開始時間として</a:t>
            </a:r>
            <a:r>
              <a:rPr lang="ja-JP" altLang="en-US" b="0" i="0" dirty="0" smtClean="0">
                <a:solidFill>
                  <a:srgbClr val="1D1C1D"/>
                </a:solidFill>
                <a:effectLst/>
                <a:latin typeface="NotoSansJP"/>
              </a:rPr>
              <a:t>管理</a:t>
            </a:r>
            <a:r>
              <a:rPr lang="ja-JP" altLang="en-US" dirty="0" smtClean="0">
                <a:solidFill>
                  <a:srgbClr val="1D1C1D"/>
                </a:solidFill>
                <a:latin typeface="NotoSansJP"/>
              </a:rPr>
              <a:t>いたします</a:t>
            </a:r>
            <a:r>
              <a:rPr lang="ja-JP" altLang="en-US" b="0" i="0" dirty="0" smtClean="0">
                <a:solidFill>
                  <a:srgbClr val="1D1C1D"/>
                </a:solidFill>
                <a:effectLst/>
                <a:latin typeface="NotoSansJP"/>
              </a:rPr>
              <a:t>。</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　　　</a:t>
            </a:r>
            <a:r>
              <a:rPr lang="ja-JP" altLang="en-US" b="0" i="0" dirty="0">
                <a:solidFill>
                  <a:srgbClr val="1D1C1D"/>
                </a:solidFill>
                <a:effectLst/>
                <a:latin typeface="NotoSansJP"/>
              </a:rPr>
              <a:t>また、</a:t>
            </a:r>
            <a:r>
              <a:rPr lang="ja-JP" altLang="en-US" b="0" i="0" dirty="0" smtClean="0">
                <a:solidFill>
                  <a:srgbClr val="1D1C1D"/>
                </a:solidFill>
                <a:effectLst/>
                <a:latin typeface="NotoSansJP"/>
              </a:rPr>
              <a:t>ドライバー様が</a:t>
            </a:r>
            <a:r>
              <a:rPr lang="ja-JP" altLang="en-US" b="0" i="0" dirty="0">
                <a:solidFill>
                  <a:srgbClr val="1D1C1D"/>
                </a:solidFill>
                <a:effectLst/>
                <a:latin typeface="NotoSansJP"/>
              </a:rPr>
              <a:t>受付登録を完了した時点で、車両が到着したとセンター側で</a:t>
            </a:r>
            <a:r>
              <a:rPr lang="ja-JP" altLang="en-US" b="0" i="0" dirty="0" smtClean="0">
                <a:solidFill>
                  <a:srgbClr val="1D1C1D"/>
                </a:solidFill>
                <a:effectLst/>
                <a:latin typeface="NotoSansJP"/>
              </a:rPr>
              <a:t>認識</a:t>
            </a:r>
            <a:r>
              <a:rPr lang="ja-JP" altLang="en-US" dirty="0" smtClean="0">
                <a:solidFill>
                  <a:srgbClr val="1D1C1D"/>
                </a:solidFill>
                <a:latin typeface="NotoSansJP"/>
              </a:rPr>
              <a:t>しま</a:t>
            </a:r>
            <a:r>
              <a:rPr lang="ja-JP" altLang="en-US" dirty="0">
                <a:solidFill>
                  <a:srgbClr val="1D1C1D"/>
                </a:solidFill>
                <a:latin typeface="NotoSansJP"/>
              </a:rPr>
              <a:t>す</a:t>
            </a:r>
            <a:r>
              <a:rPr lang="ja-JP" altLang="en-US" b="0" i="0" dirty="0" smtClean="0">
                <a:solidFill>
                  <a:srgbClr val="1D1C1D"/>
                </a:solidFill>
                <a:effectLst/>
                <a:latin typeface="NotoSansJP"/>
              </a:rPr>
              <a:t>。</a:t>
            </a:r>
            <a:endParaRPr lang="en-US" altLang="ja-JP" b="0" i="0" dirty="0">
              <a:solidFill>
                <a:srgbClr val="1D1C1D"/>
              </a:solidFill>
              <a:effectLst/>
              <a:latin typeface="NotoSansJP"/>
            </a:endParaRPr>
          </a:p>
          <a:p>
            <a:r>
              <a:rPr lang="ja-JP" altLang="en-US" dirty="0">
                <a:solidFill>
                  <a:srgbClr val="1D1C1D"/>
                </a:solidFill>
                <a:latin typeface="NotoSansJP"/>
                <a:ea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rPr>
              <a:t>従いまして、</a:t>
            </a:r>
            <a:r>
              <a:rPr lang="ja-JP" altLang="en-US" b="1" dirty="0">
                <a:solidFill>
                  <a:schemeClr val="tx1"/>
                </a:solidFill>
                <a:latin typeface="Meiryo UI" panose="020B0604030504040204" pitchFamily="50" charset="-128"/>
                <a:ea typeface="Meiryo UI" panose="020B0604030504040204" pitchFamily="50" charset="-128"/>
              </a:rPr>
              <a:t>確定時間の</a:t>
            </a:r>
            <a:r>
              <a:rPr lang="en-US" altLang="ja-JP" b="1" dirty="0">
                <a:solidFill>
                  <a:schemeClr val="tx1"/>
                </a:solidFill>
                <a:latin typeface="Meiryo UI" panose="020B0604030504040204" pitchFamily="50" charset="-128"/>
                <a:ea typeface="Meiryo UI" panose="020B0604030504040204" pitchFamily="50" charset="-128"/>
              </a:rPr>
              <a:t>30</a:t>
            </a:r>
            <a:r>
              <a:rPr lang="ja-JP" altLang="en-US" b="1" dirty="0">
                <a:solidFill>
                  <a:schemeClr val="tx1"/>
                </a:solidFill>
                <a:latin typeface="Meiryo UI" panose="020B0604030504040204" pitchFamily="50" charset="-128"/>
                <a:ea typeface="Meiryo UI" panose="020B0604030504040204" pitchFamily="50" charset="-128"/>
              </a:rPr>
              <a:t>分前までに受付での入場登録</a:t>
            </a:r>
            <a:r>
              <a:rPr lang="ja-JP" altLang="en-US" dirty="0">
                <a:solidFill>
                  <a:schemeClr val="tx1"/>
                </a:solidFill>
                <a:latin typeface="Meiryo UI" panose="020B0604030504040204" pitchFamily="50" charset="-128"/>
                <a:ea typeface="Meiryo UI" panose="020B0604030504040204" pitchFamily="50" charset="-128"/>
              </a:rPr>
              <a:t>を</a:t>
            </a:r>
            <a:r>
              <a:rPr lang="ja-JP" altLang="en-US" dirty="0" smtClean="0">
                <a:solidFill>
                  <a:schemeClr val="tx1"/>
                </a:solidFill>
                <a:latin typeface="Meiryo UI" panose="020B0604030504040204" pitchFamily="50" charset="-128"/>
                <a:ea typeface="Meiryo UI" panose="020B0604030504040204" pitchFamily="50" charset="-128"/>
              </a:rPr>
              <a:t>お願い致します。</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　　　状況によっては早めに作業が開始できる可能性があるので、到着しましたら予約確定時間を待たずに</a:t>
            </a:r>
            <a:r>
              <a:rPr lang="ja-JP" altLang="en-US" dirty="0" smtClean="0">
                <a:solidFill>
                  <a:schemeClr val="tx1"/>
                </a:solidFill>
                <a:latin typeface="Meiryo UI" panose="020B0604030504040204" pitchFamily="50" charset="-128"/>
                <a:ea typeface="Meiryo UI" panose="020B0604030504040204" pitchFamily="50" charset="-128"/>
              </a:rPr>
              <a:t>受付迄</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rPr>
              <a:t>お越しください。</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sz="2000" b="1" u="sng" dirty="0">
                <a:solidFill>
                  <a:schemeClr val="accent1"/>
                </a:solidFill>
                <a:latin typeface="Meiryo UI" panose="020B0604030504040204" pitchFamily="50" charset="-128"/>
                <a:ea typeface="Meiryo UI" panose="020B0604030504040204" pitchFamily="50" charset="-128"/>
              </a:rPr>
              <a:t>　　</a:t>
            </a:r>
            <a:endParaRPr lang="en-US" altLang="ja-JP" sz="2000" b="1" u="sng" dirty="0">
              <a:solidFill>
                <a:schemeClr val="accent1"/>
              </a:solidFill>
              <a:latin typeface="Meiryo UI" panose="020B0604030504040204" pitchFamily="50" charset="-128"/>
              <a:ea typeface="Meiryo UI" panose="020B0604030504040204" pitchFamily="50" charset="-128"/>
            </a:endParaRPr>
          </a:p>
          <a:p>
            <a:endParaRPr lang="en-US" altLang="ja-JP" sz="2000" b="1" u="sng" dirty="0">
              <a:solidFill>
                <a:schemeClr val="accent1"/>
              </a:solidFill>
              <a:latin typeface="Meiryo UI" panose="020B0604030504040204" pitchFamily="50" charset="-128"/>
              <a:ea typeface="Meiryo UI" panose="020B0604030504040204" pitchFamily="50" charset="-128"/>
            </a:endParaRPr>
          </a:p>
          <a:p>
            <a:r>
              <a:rPr lang="en-US" altLang="ja-JP" sz="2000" b="1" u="sng" dirty="0">
                <a:solidFill>
                  <a:schemeClr val="accent1"/>
                </a:solidFill>
                <a:latin typeface="Meiryo UI" panose="020B0604030504040204" pitchFamily="50" charset="-128"/>
                <a:ea typeface="Meiryo UI" panose="020B0604030504040204" pitchFamily="50" charset="-128"/>
              </a:rPr>
              <a:t>Q8</a:t>
            </a:r>
            <a:r>
              <a:rPr lang="ja-JP" altLang="en-US" sz="2000" b="1" u="sng" dirty="0">
                <a:solidFill>
                  <a:schemeClr val="accent1"/>
                </a:solidFill>
                <a:latin typeface="Meiryo UI" panose="020B0604030504040204" pitchFamily="50" charset="-128"/>
                <a:ea typeface="Meiryo UI" panose="020B0604030504040204" pitchFamily="50" charset="-128"/>
              </a:rPr>
              <a:t>：</a:t>
            </a:r>
            <a:r>
              <a:rPr lang="en-US" altLang="ja-JP" sz="2000" b="1" u="sng" dirty="0">
                <a:solidFill>
                  <a:schemeClr val="accent1"/>
                </a:solidFill>
                <a:latin typeface="Meiryo UI" panose="020B0604030504040204" pitchFamily="50" charset="-128"/>
                <a:ea typeface="Meiryo UI" panose="020B0604030504040204" pitchFamily="50" charset="-128"/>
              </a:rPr>
              <a:t>MOVO</a:t>
            </a:r>
            <a:r>
              <a:rPr lang="ja-JP" altLang="en-US" sz="2000" b="1" u="sng" dirty="0">
                <a:solidFill>
                  <a:schemeClr val="accent1"/>
                </a:solidFill>
                <a:latin typeface="Meiryo UI" panose="020B0604030504040204" pitchFamily="50" charset="-128"/>
                <a:ea typeface="Meiryo UI" panose="020B0604030504040204" pitchFamily="50" charset="-128"/>
              </a:rPr>
              <a:t>をいつから使用するのか、ドライバーへセンター側から周知はされるのでしょうか？</a:t>
            </a:r>
          </a:p>
          <a:p>
            <a:endParaRPr lang="ja-JP" altLang="en-US" sz="1200" dirty="0">
              <a:solidFill>
                <a:schemeClr val="tx1"/>
              </a:solidFill>
              <a:latin typeface="Meiryo UI" panose="020B0604030504040204" pitchFamily="50" charset="-128"/>
              <a:ea typeface="Meiryo UI" panose="020B0604030504040204" pitchFamily="50" charset="-128"/>
            </a:endParaRPr>
          </a:p>
          <a:p>
            <a:r>
              <a:rPr lang="en-US" altLang="ja-JP" dirty="0">
                <a:solidFill>
                  <a:schemeClr val="tx1"/>
                </a:solidFill>
                <a:latin typeface="Meiryo UI" panose="020B0604030504040204" pitchFamily="50" charset="-128"/>
                <a:ea typeface="Meiryo UI" panose="020B0604030504040204" pitchFamily="50" charset="-128"/>
              </a:rPr>
              <a:t>A8</a:t>
            </a:r>
            <a:r>
              <a:rPr lang="ja-JP" altLang="en-US" dirty="0">
                <a:solidFill>
                  <a:schemeClr val="tx1"/>
                </a:solidFill>
                <a:latin typeface="Meiryo UI" panose="020B0604030504040204" pitchFamily="50" charset="-128"/>
                <a:ea typeface="Meiryo UI" panose="020B0604030504040204" pitchFamily="50" charset="-128"/>
              </a:rPr>
              <a:t> ：ベンダー様、メーカー様より配送会社様へご案内をお願いいたします。</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　　　　拠点側</a:t>
            </a:r>
            <a:r>
              <a:rPr lang="ja-JP" altLang="en-US" dirty="0" smtClean="0">
                <a:solidFill>
                  <a:schemeClr val="tx1"/>
                </a:solidFill>
                <a:latin typeface="Meiryo UI" panose="020B0604030504040204" pitchFamily="50" charset="-128"/>
                <a:ea typeface="Meiryo UI" panose="020B0604030504040204" pitchFamily="50" charset="-128"/>
              </a:rPr>
              <a:t>でも</a:t>
            </a:r>
            <a:r>
              <a:rPr lang="ja-JP" altLang="en-US" dirty="0">
                <a:solidFill>
                  <a:schemeClr val="tx1"/>
                </a:solidFill>
                <a:latin typeface="Meiryo UI" panose="020B0604030504040204" pitchFamily="50" charset="-128"/>
                <a:ea typeface="Meiryo UI" panose="020B0604030504040204" pitchFamily="50" charset="-128"/>
              </a:rPr>
              <a:t>受付</a:t>
            </a:r>
            <a:r>
              <a:rPr lang="ja-JP" altLang="en-US" dirty="0" smtClean="0">
                <a:solidFill>
                  <a:schemeClr val="tx1"/>
                </a:solidFill>
                <a:latin typeface="Meiryo UI" panose="020B0604030504040204" pitchFamily="50" charset="-128"/>
                <a:ea typeface="Meiryo UI" panose="020B0604030504040204" pitchFamily="50" charset="-128"/>
              </a:rPr>
              <a:t>での掲示・</a:t>
            </a:r>
            <a:r>
              <a:rPr lang="ja-JP" altLang="en-US" dirty="0">
                <a:solidFill>
                  <a:schemeClr val="tx1"/>
                </a:solidFill>
                <a:latin typeface="Meiryo UI" panose="020B0604030504040204" pitchFamily="50" charset="-128"/>
                <a:ea typeface="Meiryo UI" panose="020B0604030504040204" pitchFamily="50" charset="-128"/>
              </a:rPr>
              <a:t>チラシの</a:t>
            </a:r>
            <a:r>
              <a:rPr lang="ja-JP" altLang="en-US" dirty="0" smtClean="0">
                <a:solidFill>
                  <a:schemeClr val="tx1"/>
                </a:solidFill>
                <a:latin typeface="Meiryo UI" panose="020B0604030504040204" pitchFamily="50" charset="-128"/>
                <a:ea typeface="Meiryo UI" panose="020B0604030504040204" pitchFamily="50" charset="-128"/>
              </a:rPr>
              <a:t>配布等を</a:t>
            </a:r>
            <a:r>
              <a:rPr lang="ja-JP" altLang="en-US" dirty="0">
                <a:solidFill>
                  <a:schemeClr val="tx1"/>
                </a:solidFill>
                <a:latin typeface="Meiryo UI" panose="020B0604030504040204" pitchFamily="50" charset="-128"/>
                <a:ea typeface="Meiryo UI" panose="020B0604030504040204" pitchFamily="50" charset="-128"/>
              </a:rPr>
              <a:t>行い啓蒙活動を行います。</a:t>
            </a:r>
            <a:endParaRPr lang="en-US" altLang="ja-JP" dirty="0">
              <a:solidFill>
                <a:schemeClr val="tx1"/>
              </a:solidFill>
              <a:latin typeface="Meiryo UI" panose="020B0604030504040204" pitchFamily="50" charset="-128"/>
              <a:ea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endParaRPr>
          </a:p>
          <a:p>
            <a:endParaRPr lang="ja-JP" altLang="en-US" dirty="0">
              <a:solidFill>
                <a:schemeClr val="tx1"/>
              </a:solidFill>
              <a:latin typeface="Meiryo UI" panose="020B0604030504040204" pitchFamily="50" charset="-128"/>
              <a:ea typeface="Meiryo UI" panose="020B0604030504040204" pitchFamily="50" charset="-128"/>
            </a:endParaRPr>
          </a:p>
          <a:p>
            <a:r>
              <a:rPr lang="en-US" altLang="ja-JP" sz="2000" b="1" u="sng" dirty="0">
                <a:solidFill>
                  <a:schemeClr val="accent1"/>
                </a:solidFill>
                <a:latin typeface="Meiryo UI" panose="020B0604030504040204" pitchFamily="50" charset="-128"/>
                <a:ea typeface="Meiryo UI" panose="020B0604030504040204" pitchFamily="50" charset="-128"/>
              </a:rPr>
              <a:t>Q9</a:t>
            </a:r>
            <a:r>
              <a:rPr lang="ja-JP" altLang="en-US" sz="2000" b="1" u="sng" dirty="0">
                <a:solidFill>
                  <a:schemeClr val="accent1"/>
                </a:solidFill>
                <a:latin typeface="Meiryo UI" panose="020B0604030504040204" pitchFamily="50" charset="-128"/>
                <a:ea typeface="Meiryo UI" panose="020B0604030504040204" pitchFamily="50" charset="-128"/>
              </a:rPr>
              <a:t>：説明会資料を送付して頂きたいのですが可能でしょうか</a:t>
            </a:r>
            <a:r>
              <a:rPr lang="ja-JP" altLang="en-US" sz="2000" b="1" u="sng" dirty="0" smtClean="0">
                <a:solidFill>
                  <a:schemeClr val="accent1"/>
                </a:solidFill>
                <a:latin typeface="Meiryo UI" panose="020B0604030504040204" pitchFamily="50" charset="-128"/>
                <a:ea typeface="Meiryo UI" panose="020B0604030504040204" pitchFamily="50" charset="-128"/>
              </a:rPr>
              <a:t>？</a:t>
            </a:r>
            <a:endParaRPr lang="en-US" altLang="ja-JP" sz="2000" b="1" u="sng" dirty="0" smtClean="0">
              <a:solidFill>
                <a:schemeClr val="accent1"/>
              </a:solidFill>
              <a:latin typeface="Meiryo UI" panose="020B0604030504040204" pitchFamily="50" charset="-128"/>
              <a:ea typeface="Meiryo UI" panose="020B0604030504040204" pitchFamily="50" charset="-128"/>
            </a:endParaRPr>
          </a:p>
          <a:p>
            <a:endParaRPr lang="en-US" altLang="ja-JP" sz="2000" b="1" u="sng" dirty="0">
              <a:solidFill>
                <a:schemeClr val="accent1"/>
              </a:solidFill>
              <a:latin typeface="Meiryo UI" panose="020B0604030504040204" pitchFamily="50" charset="-128"/>
              <a:ea typeface="Meiryo UI" panose="020B0604030504040204" pitchFamily="50" charset="-128"/>
            </a:endParaRPr>
          </a:p>
          <a:p>
            <a:endParaRPr lang="ja-JP" altLang="en-US" sz="1200" dirty="0">
              <a:solidFill>
                <a:schemeClr val="tx1"/>
              </a:solidFill>
              <a:latin typeface="Meiryo UI" panose="020B0604030504040204" pitchFamily="50" charset="-128"/>
              <a:ea typeface="Meiryo UI" panose="020B0604030504040204" pitchFamily="50" charset="-128"/>
            </a:endParaRPr>
          </a:p>
          <a:p>
            <a:r>
              <a:rPr lang="en-US" altLang="ja-JP" dirty="0">
                <a:solidFill>
                  <a:schemeClr val="tx1"/>
                </a:solidFill>
                <a:latin typeface="Meiryo UI" panose="020B0604030504040204" pitchFamily="50" charset="-128"/>
                <a:ea typeface="Meiryo UI" panose="020B0604030504040204" pitchFamily="50" charset="-128"/>
              </a:rPr>
              <a:t>A9</a:t>
            </a:r>
            <a:r>
              <a:rPr lang="ja-JP" altLang="en-US" dirty="0">
                <a:solidFill>
                  <a:schemeClr val="tx1"/>
                </a:solidFill>
                <a:latin typeface="Meiryo UI" panose="020B0604030504040204" pitchFamily="50" charset="-128"/>
                <a:ea typeface="Meiryo UI" panose="020B0604030504040204" pitchFamily="50" charset="-128"/>
              </a:rPr>
              <a:t> ：説明会</a:t>
            </a:r>
            <a:r>
              <a:rPr lang="ja-JP" altLang="en-US" dirty="0" smtClean="0">
                <a:solidFill>
                  <a:schemeClr val="tx1"/>
                </a:solidFill>
                <a:latin typeface="Meiryo UI" panose="020B0604030504040204" pitchFamily="50" charset="-128"/>
                <a:ea typeface="Meiryo UI" panose="020B0604030504040204" pitchFamily="50" charset="-128"/>
              </a:rPr>
              <a:t>終了後、</a:t>
            </a:r>
            <a:r>
              <a:rPr lang="en-US" altLang="ja-JP" dirty="0" err="1" smtClean="0">
                <a:solidFill>
                  <a:schemeClr val="tx1"/>
                </a:solidFill>
                <a:latin typeface="Meiryo UI" panose="020B0604030504040204" pitchFamily="50" charset="-128"/>
                <a:ea typeface="Meiryo UI" panose="020B0604030504040204" pitchFamily="50" charset="-128"/>
              </a:rPr>
              <a:t>Youtube</a:t>
            </a:r>
            <a:r>
              <a:rPr lang="ja-JP" altLang="en-US" dirty="0">
                <a:solidFill>
                  <a:schemeClr val="tx1"/>
                </a:solidFill>
                <a:latin typeface="Meiryo UI" panose="020B0604030504040204" pitchFamily="50" charset="-128"/>
                <a:ea typeface="Meiryo UI" panose="020B0604030504040204" pitchFamily="50" charset="-128"/>
              </a:rPr>
              <a:t>にアップロードした動画</a:t>
            </a:r>
            <a:r>
              <a:rPr lang="en-US" altLang="ja-JP" dirty="0">
                <a:solidFill>
                  <a:schemeClr val="tx1"/>
                </a:solidFill>
                <a:latin typeface="Meiryo UI" panose="020B0604030504040204" pitchFamily="50" charset="-128"/>
                <a:ea typeface="Meiryo UI" panose="020B0604030504040204" pitchFamily="50" charset="-128"/>
              </a:rPr>
              <a:t>URL</a:t>
            </a:r>
            <a:r>
              <a:rPr lang="ja-JP" altLang="en-US" dirty="0">
                <a:solidFill>
                  <a:schemeClr val="tx1"/>
                </a:solidFill>
                <a:latin typeface="Meiryo UI" panose="020B0604030504040204" pitchFamily="50" charset="-128"/>
                <a:ea typeface="Meiryo UI" panose="020B0604030504040204" pitchFamily="50" charset="-128"/>
              </a:rPr>
              <a:t>をご案内いたします。</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　　　　説明会</a:t>
            </a:r>
            <a:r>
              <a:rPr lang="ja-JP" altLang="en-US" dirty="0" smtClean="0">
                <a:solidFill>
                  <a:schemeClr val="tx1"/>
                </a:solidFill>
                <a:latin typeface="Meiryo UI" panose="020B0604030504040204" pitchFamily="50" charset="-128"/>
                <a:ea typeface="Meiryo UI" panose="020B0604030504040204" pitchFamily="50" charset="-128"/>
              </a:rPr>
              <a:t>資料についてもご希望の方は</a:t>
            </a:r>
            <a:r>
              <a:rPr lang="ja-JP" altLang="en-US" dirty="0">
                <a:solidFill>
                  <a:schemeClr val="tx1"/>
                </a:solidFill>
                <a:latin typeface="Meiryo UI" panose="020B0604030504040204" pitchFamily="50" charset="-128"/>
                <a:ea typeface="Meiryo UI" panose="020B0604030504040204" pitchFamily="50" charset="-128"/>
              </a:rPr>
              <a:t>窓口（別途ご案内）までお問合せください</a:t>
            </a:r>
            <a:r>
              <a:rPr lang="ja-JP" altLang="en-US" dirty="0" smtClean="0">
                <a:solidFill>
                  <a:schemeClr val="tx1"/>
                </a:solidFill>
                <a:latin typeface="Meiryo UI" panose="020B0604030504040204" pitchFamily="50" charset="-128"/>
                <a:ea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0630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6">
            <a:extLst>
              <a:ext uri="{FF2B5EF4-FFF2-40B4-BE49-F238E27FC236}">
                <a16:creationId xmlns:a16="http://schemas.microsoft.com/office/drawing/2014/main" id="{D2134C64-C64F-5168-C94C-A81A7990E756}"/>
              </a:ext>
            </a:extLst>
          </p:cNvPr>
          <p:cNvGraphicFramePr>
            <a:graphicFrameLocks noGrp="1"/>
          </p:cNvGraphicFramePr>
          <p:nvPr>
            <p:extLst>
              <p:ext uri="{D42A27DB-BD31-4B8C-83A1-F6EECF244321}">
                <p14:modId xmlns:p14="http://schemas.microsoft.com/office/powerpoint/2010/main" val="1181947929"/>
              </p:ext>
            </p:extLst>
          </p:nvPr>
        </p:nvGraphicFramePr>
        <p:xfrm>
          <a:off x="525258" y="753615"/>
          <a:ext cx="11158742" cy="5567353"/>
        </p:xfrm>
        <a:graphic>
          <a:graphicData uri="http://schemas.openxmlformats.org/drawingml/2006/table">
            <a:tbl>
              <a:tblPr firstRow="1" bandRow="1">
                <a:tableStyleId>{2D5ABB26-0587-4C30-8999-92F81FD0307C}</a:tableStyleId>
              </a:tblPr>
              <a:tblGrid>
                <a:gridCol w="5579371">
                  <a:extLst>
                    <a:ext uri="{9D8B030D-6E8A-4147-A177-3AD203B41FA5}">
                      <a16:colId xmlns:a16="http://schemas.microsoft.com/office/drawing/2014/main" val="732778168"/>
                    </a:ext>
                  </a:extLst>
                </a:gridCol>
                <a:gridCol w="5579371">
                  <a:extLst>
                    <a:ext uri="{9D8B030D-6E8A-4147-A177-3AD203B41FA5}">
                      <a16:colId xmlns:a16="http://schemas.microsoft.com/office/drawing/2014/main" val="489227060"/>
                    </a:ext>
                  </a:extLst>
                </a:gridCol>
              </a:tblGrid>
              <a:tr h="695188">
                <a:tc>
                  <a:txBody>
                    <a:bodyPr/>
                    <a:lstStyle/>
                    <a:p>
                      <a:pPr algn="ctr"/>
                      <a:r>
                        <a:rPr kumimoji="1" lang="ja-JP" altLang="en-US" sz="2000" b="1" u="none" dirty="0">
                          <a:solidFill>
                            <a:schemeClr val="bg1"/>
                          </a:solidFill>
                          <a:latin typeface="Meiryo UI" panose="020B0604030504040204" pitchFamily="50" charset="-128"/>
                          <a:ea typeface="Meiryo UI" panose="020B0604030504040204" pitchFamily="50" charset="-128"/>
                        </a:rPr>
                        <a:t>予約時の運用ルールに関するご質問</a:t>
                      </a:r>
                      <a:endParaRPr kumimoji="1" lang="en-US" altLang="ja-JP" sz="2000" b="1" u="none" dirty="0">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u="sng"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山九大井物流センター予約担当</a:t>
                      </a:r>
                      <a:endParaRPr lang="en-US" altLang="ja-JP" sz="2000" b="1" u="sng"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accent3">
                          <a:lumMod val="40000"/>
                          <a:lumOff val="6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5000"/>
                        <a:lumOff val="35000"/>
                      </a:schemeClr>
                    </a:solidFill>
                  </a:tcPr>
                </a:tc>
                <a:tc>
                  <a:txBody>
                    <a:bodyPr/>
                    <a:lstStyle/>
                    <a:p>
                      <a:pPr algn="ctr"/>
                      <a:r>
                        <a:rPr lang="ja-JP" altLang="en-US" sz="2000" b="1" u="none"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システムの登録や操作に関するご質問</a:t>
                      </a:r>
                      <a:endParaRPr lang="en-US" altLang="ja-JP" sz="2000" b="1" u="none"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b="1" u="sng"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MOVO</a:t>
                      </a:r>
                      <a:r>
                        <a:rPr lang="ja-JP" altLang="en-US" sz="2000" b="1" u="sng"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（ムーボ）テクニカルサポート</a:t>
                      </a:r>
                      <a:endParaRPr lang="en-US" altLang="ja-JP" sz="2000" b="1" u="sng"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txBody>
                  <a:tcPr anchor="ctr">
                    <a:lnL w="6350" cap="flat" cmpd="sng" algn="ctr">
                      <a:solidFill>
                        <a:schemeClr val="accent3">
                          <a:lumMod val="40000"/>
                          <a:lumOff val="60000"/>
                        </a:schemeClr>
                      </a:solidFill>
                      <a:prstDash val="solid"/>
                      <a:round/>
                      <a:headEnd type="none" w="med" len="med"/>
                      <a:tailEnd type="none" w="med" len="med"/>
                    </a:lnL>
                    <a:lnR w="6350" cap="flat" cmpd="sng" algn="ctr">
                      <a:solidFill>
                        <a:schemeClr val="accent3">
                          <a:lumMod val="40000"/>
                          <a:lumOff val="60000"/>
                        </a:schemeClr>
                      </a:solidFill>
                      <a:prstDash val="solid"/>
                      <a:round/>
                      <a:headEnd type="none" w="med" len="med"/>
                      <a:tailEnd type="none" w="med" len="med"/>
                    </a:lnR>
                    <a:lnT w="6350" cap="flat" cmpd="sng" algn="ctr">
                      <a:solidFill>
                        <a:schemeClr val="accent3">
                          <a:lumMod val="40000"/>
                          <a:lumOff val="60000"/>
                        </a:schemeClr>
                      </a:solidFill>
                      <a:prstDash val="solid"/>
                      <a:round/>
                      <a:headEnd type="none" w="med" len="med"/>
                      <a:tailEnd type="none" w="med" len="med"/>
                    </a:lnT>
                    <a:lnB w="635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5000"/>
                        <a:lumOff val="35000"/>
                      </a:schemeClr>
                    </a:solidFill>
                  </a:tcPr>
                </a:tc>
                <a:extLst>
                  <a:ext uri="{0D108BD9-81ED-4DB2-BD59-A6C34878D82A}">
                    <a16:rowId xmlns:a16="http://schemas.microsoft.com/office/drawing/2014/main" val="2354884557"/>
                  </a:ext>
                </a:extLst>
              </a:tr>
              <a:tr h="4866313">
                <a:tc>
                  <a:txBody>
                    <a:bodyPr/>
                    <a:lstStyle/>
                    <a:p>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■メールアドレス</a:t>
                      </a:r>
                    </a:p>
                    <a:p>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800" kern="100" dirty="0">
                          <a:latin typeface="Meiryo UI" panose="020B0604030504040204" pitchFamily="50" charset="-128"/>
                          <a:ea typeface="Meiryo UI" panose="020B0604030504040204" pitchFamily="50" charset="-128"/>
                          <a:cs typeface="Times New Roman" panose="02020603050405020304" pitchFamily="18" charset="0"/>
                          <a:hlinkClick r:id="rId2"/>
                        </a:rPr>
                        <a:t>y4.sato@sankyu.co.jp</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800" kern="100" baseline="0" dirty="0">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1800" b="0" i="0" kern="1200" dirty="0">
                          <a:solidFill>
                            <a:schemeClr val="tx1"/>
                          </a:solidFill>
                          <a:effectLst/>
                          <a:latin typeface="+mn-lt"/>
                          <a:ea typeface="+mn-ea"/>
                          <a:cs typeface="+mn-cs"/>
                          <a:hlinkClick r:id="rId3"/>
                        </a:rPr>
                        <a:t>t.hiroi@sankyu.co.jp</a:t>
                      </a:r>
                      <a:endParaRPr kumimoji="1" lang="en-US" altLang="ja-JP" sz="1800" b="0" i="0" kern="1200" dirty="0">
                        <a:solidFill>
                          <a:schemeClr val="tx1"/>
                        </a:solidFill>
                        <a:effectLst/>
                        <a:latin typeface="+mn-lt"/>
                        <a:ea typeface="+mn-ea"/>
                        <a:cs typeface="+mn-cs"/>
                      </a:endParaRPr>
                    </a:p>
                    <a:p>
                      <a:r>
                        <a:rPr kumimoji="1" lang="en-US" altLang="ja-JP" sz="1800" b="0" i="0" kern="1200">
                          <a:solidFill>
                            <a:schemeClr val="tx1"/>
                          </a:solidFill>
                          <a:effectLst/>
                          <a:latin typeface="+mn-lt"/>
                          <a:ea typeface="+mn-ea"/>
                          <a:cs typeface="+mn-cs"/>
                        </a:rPr>
                        <a:t> </a:t>
                      </a:r>
                      <a:endParaRPr lang="ja-JP" altLang="en-US" sz="1800"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■電話でのお問い合わせ</a:t>
                      </a:r>
                    </a:p>
                    <a:p>
                      <a:r>
                        <a:rPr lang="en-US" altLang="ja-JP" sz="1800" kern="100" dirty="0">
                          <a:latin typeface="Meiryo UI" panose="020B0604030504040204" pitchFamily="50" charset="-128"/>
                          <a:ea typeface="Meiryo UI" panose="020B0604030504040204" pitchFamily="50" charset="-128"/>
                          <a:cs typeface="Times New Roman" panose="02020603050405020304" pitchFamily="18" charset="0"/>
                        </a:rPr>
                        <a:t>TEL</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800" kern="100" dirty="0">
                          <a:latin typeface="Meiryo UI" panose="020B0604030504040204" pitchFamily="50" charset="-128"/>
                          <a:ea typeface="Meiryo UI" panose="020B0604030504040204" pitchFamily="50" charset="-128"/>
                          <a:cs typeface="Times New Roman" panose="02020603050405020304" pitchFamily="18" charset="0"/>
                        </a:rPr>
                        <a:t>03-5755-0039</a:t>
                      </a:r>
                    </a:p>
                    <a:p>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■担当者</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kern="100" baseline="0" dirty="0">
                          <a:latin typeface="Meiryo UI" panose="020B0604030504040204" pitchFamily="50" charset="-128"/>
                          <a:ea typeface="Meiryo UI" panose="020B0604030504040204" pitchFamily="50" charset="-128"/>
                          <a:cs typeface="Times New Roman" panose="02020603050405020304" pitchFamily="18" charset="0"/>
                        </a:rPr>
                        <a:t> 広井、依藤（えとう）、佐藤</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■お問い合わせの際にご連絡いただきたい</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項目</a:t>
                      </a:r>
                    </a:p>
                    <a:p>
                      <a:pPr marL="742950" lvl="1" indent="-285750">
                        <a:buFont typeface="Wingdings" panose="05000000000000000000" pitchFamily="2" charset="2"/>
                        <a:buChar char="ü"/>
                      </a:pP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貴社名・担当者名</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marL="742950" lvl="1" indent="-285750">
                        <a:buFont typeface="Wingdings" panose="05000000000000000000" pitchFamily="2" charset="2"/>
                        <a:buChar char="ü"/>
                      </a:pP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納品か引取か</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marL="742950" lvl="1" indent="-285750">
                        <a:buFont typeface="Wingdings" panose="05000000000000000000" pitchFamily="2" charset="2"/>
                        <a:buChar char="ü"/>
                      </a:pP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ご不明点　問い合わせ内容</a:t>
                      </a:r>
                      <a:endParaRPr lang="ja-JP"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■お問い合わせフォーム（回答は受付時間内となります）</a:t>
                      </a:r>
                    </a:p>
                    <a:p>
                      <a:r>
                        <a:rPr lang="en-US" altLang="ja-JP" sz="1800" kern="100" dirty="0">
                          <a:latin typeface="Meiryo UI" panose="020B0604030504040204" pitchFamily="50" charset="-128"/>
                          <a:ea typeface="Meiryo UI" panose="020B0604030504040204" pitchFamily="50" charset="-128"/>
                          <a:cs typeface="Times New Roman" panose="02020603050405020304" pitchFamily="18" charset="0"/>
                          <a:hlinkClick r:id="rId4"/>
                        </a:rPr>
                        <a:t>https://hacobu.jp/form_user</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■電話でのお問い合わせ</a:t>
                      </a:r>
                    </a:p>
                    <a:p>
                      <a:r>
                        <a:rPr lang="en-US" altLang="ja-JP" sz="1800" kern="100" dirty="0">
                          <a:latin typeface="Meiryo UI"/>
                          <a:ea typeface="Meiryo UI"/>
                          <a:cs typeface="Times New Roman"/>
                        </a:rPr>
                        <a:t>TEL 050-5358-8885</a:t>
                      </a:r>
                    </a:p>
                    <a:p>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（受付時間：</a:t>
                      </a:r>
                      <a:r>
                        <a:rPr lang="en-US" altLang="ja-JP" sz="1800" kern="100" dirty="0">
                          <a:latin typeface="Meiryo UI" panose="020B0604030504040204" pitchFamily="50" charset="-128"/>
                          <a:ea typeface="Meiryo UI" panose="020B0604030504040204" pitchFamily="50" charset="-128"/>
                          <a:cs typeface="Times New Roman" panose="02020603050405020304" pitchFamily="18" charset="0"/>
                        </a:rPr>
                        <a:t>6:00〜21:00</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土・日・祝日除）</a:t>
                      </a:r>
                      <a:endParaRPr lang="ja-JP"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endParaRPr lang="ja-JP"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■お問い合わせの際にご連絡いただきたい</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項目</a:t>
                      </a:r>
                    </a:p>
                    <a:p>
                      <a:pPr marL="742950" lvl="1" indent="-285750">
                        <a:buFont typeface="Wingdings" panose="05000000000000000000" pitchFamily="2" charset="2"/>
                        <a:buChar char="ü"/>
                      </a:pP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貴社名・担当者名</a:t>
                      </a:r>
                      <a:endParaRPr lang="ja-JP"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marL="742950" lvl="1" indent="-285750">
                        <a:buFont typeface="Wingdings" panose="05000000000000000000" pitchFamily="2" charset="2"/>
                        <a:buChar char="ü"/>
                      </a:pP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ログイン用</a:t>
                      </a:r>
                      <a:r>
                        <a:rPr lang="en-US" altLang="ja-JP" sz="1800" kern="100" dirty="0">
                          <a:latin typeface="Meiryo UI" panose="020B0604030504040204" pitchFamily="50" charset="-128"/>
                          <a:ea typeface="Meiryo UI" panose="020B0604030504040204" pitchFamily="50" charset="-128"/>
                          <a:cs typeface="Times New Roman" panose="02020603050405020304" pitchFamily="18" charset="0"/>
                        </a:rPr>
                        <a:t>ID</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メールアドレス</a:t>
                      </a:r>
                      <a:endParaRPr lang="ja-JP"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marL="742950" lvl="1" indent="-285750">
                        <a:buFont typeface="Wingdings" panose="05000000000000000000" pitchFamily="2" charset="2"/>
                        <a:buChar char="ü"/>
                      </a:pP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ご利用の</a:t>
                      </a:r>
                      <a:r>
                        <a:rPr lang="en-US" altLang="ja-JP" sz="1800" kern="100" dirty="0">
                          <a:latin typeface="Meiryo UI" panose="020B0604030504040204" pitchFamily="50" charset="-128"/>
                          <a:ea typeface="Meiryo UI" panose="020B0604030504040204" pitchFamily="50" charset="-128"/>
                          <a:cs typeface="Times New Roman" panose="02020603050405020304" pitchFamily="18" charset="0"/>
                        </a:rPr>
                        <a:t>OS/</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ブラウザ</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marL="457200" lvl="1" indent="0">
                        <a:buFont typeface="Wingdings" panose="05000000000000000000" pitchFamily="2" charset="2"/>
                        <a:buNone/>
                      </a:pP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8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ログイン画面にてご確認いただけます</a:t>
                      </a:r>
                      <a:endParaRPr lang="ja-JP"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endParaRPr kumimoji="1" lang="ja-JP" altLang="en-US" sz="18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accent3">
                          <a:lumMod val="40000"/>
                          <a:lumOff val="6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720310"/>
                  </a:ext>
                </a:extLst>
              </a:tr>
            </a:tbl>
          </a:graphicData>
        </a:graphic>
      </p:graphicFrame>
      <p:sp>
        <p:nvSpPr>
          <p:cNvPr id="2" name="タイトル 1">
            <a:extLst>
              <a:ext uri="{FF2B5EF4-FFF2-40B4-BE49-F238E27FC236}">
                <a16:creationId xmlns:a16="http://schemas.microsoft.com/office/drawing/2014/main" id="{2AF5EDBC-FCFC-A60A-4518-D1F1CC14ABC6}"/>
              </a:ext>
            </a:extLst>
          </p:cNvPr>
          <p:cNvSpPr>
            <a:spLocks noGrp="1"/>
          </p:cNvSpPr>
          <p:nvPr>
            <p:ph type="title"/>
          </p:nvPr>
        </p:nvSpPr>
        <p:spPr/>
        <p:txBody>
          <a:bodyPr/>
          <a:lstStyle/>
          <a:p>
            <a:r>
              <a:rPr kumimoji="1" lang="ja-JP" altLang="en-US" dirty="0"/>
              <a:t>問い合わせ先</a:t>
            </a:r>
          </a:p>
        </p:txBody>
      </p:sp>
      <p:grpSp>
        <p:nvGrpSpPr>
          <p:cNvPr id="11" name="グループ化 10">
            <a:extLst>
              <a:ext uri="{FF2B5EF4-FFF2-40B4-BE49-F238E27FC236}">
                <a16:creationId xmlns:a16="http://schemas.microsoft.com/office/drawing/2014/main" id="{3134260F-C1E8-B9B3-426B-5A46415B297E}"/>
              </a:ext>
            </a:extLst>
          </p:cNvPr>
          <p:cNvGrpSpPr/>
          <p:nvPr/>
        </p:nvGrpSpPr>
        <p:grpSpPr>
          <a:xfrm>
            <a:off x="8924286" y="5005793"/>
            <a:ext cx="2742456" cy="1301320"/>
            <a:chOff x="8430191" y="4935671"/>
            <a:chExt cx="2742456" cy="1301320"/>
          </a:xfrm>
        </p:grpSpPr>
        <p:pic>
          <p:nvPicPr>
            <p:cNvPr id="10" name="図 9">
              <a:extLst>
                <a:ext uri="{FF2B5EF4-FFF2-40B4-BE49-F238E27FC236}">
                  <a16:creationId xmlns:a16="http://schemas.microsoft.com/office/drawing/2014/main" id="{F82D4A91-B07F-1DBC-B5B1-43336AA9CA56}"/>
                </a:ext>
              </a:extLst>
            </p:cNvPr>
            <p:cNvPicPr>
              <a:picLocks noChangeAspect="1"/>
            </p:cNvPicPr>
            <p:nvPr/>
          </p:nvPicPr>
          <p:blipFill>
            <a:blip r:embed="rId5"/>
            <a:stretch>
              <a:fillRect/>
            </a:stretch>
          </p:blipFill>
          <p:spPr>
            <a:xfrm>
              <a:off x="8430191" y="4935671"/>
              <a:ext cx="2742456" cy="1252926"/>
            </a:xfrm>
            <a:prstGeom prst="rect">
              <a:avLst/>
            </a:prstGeom>
            <a:ln>
              <a:solidFill>
                <a:schemeClr val="bg2"/>
              </a:solidFill>
            </a:ln>
          </p:spPr>
        </p:pic>
        <p:sp>
          <p:nvSpPr>
            <p:cNvPr id="6" name="正方形/長方形 5">
              <a:extLst>
                <a:ext uri="{FF2B5EF4-FFF2-40B4-BE49-F238E27FC236}">
                  <a16:creationId xmlns:a16="http://schemas.microsoft.com/office/drawing/2014/main" id="{D5B2B773-6991-99FD-935F-8CBD286DBB14}"/>
                </a:ext>
              </a:extLst>
            </p:cNvPr>
            <p:cNvSpPr/>
            <p:nvPr/>
          </p:nvSpPr>
          <p:spPr>
            <a:xfrm>
              <a:off x="9092569" y="6085886"/>
              <a:ext cx="1417701" cy="1511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600"/>
                </a:spcBef>
              </a:pPr>
              <a:endParaRPr kumimoji="1" lang="ja-JP" altLang="en-US" dirty="0">
                <a:solidFill>
                  <a:srgbClr val="FF0000"/>
                </a:solidFill>
              </a:endParaRPr>
            </a:p>
          </p:txBody>
        </p:sp>
      </p:grpSp>
    </p:spTree>
    <p:extLst>
      <p:ext uri="{BB962C8B-B14F-4D97-AF65-F5344CB8AC3E}">
        <p14:creationId xmlns:p14="http://schemas.microsoft.com/office/powerpoint/2010/main" val="3840894811"/>
      </p:ext>
    </p:extLst>
  </p:cSld>
  <p:clrMapOvr>
    <a:masterClrMapping/>
  </p:clrMapOvr>
  <p:extLst>
    <p:ext uri="{6950BFC3-D8DA-4A85-94F7-54DA5524770B}">
      <p188:commentRel xmlns="" xmlns:p188="http://schemas.microsoft.com/office/powerpoint/2018/8/main" r:id="rId6"/>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EFA9EC-7755-059F-FFFD-0D40C33E1098}"/>
              </a:ext>
            </a:extLst>
          </p:cNvPr>
          <p:cNvSpPr>
            <a:spLocks noGrp="1"/>
          </p:cNvSpPr>
          <p:nvPr>
            <p:ph type="title"/>
          </p:nvPr>
        </p:nvSpPr>
        <p:spPr/>
        <p:txBody>
          <a:bodyPr/>
          <a:lstStyle/>
          <a:p>
            <a:r>
              <a:rPr kumimoji="1" lang="ja-JP" altLang="en-US" sz="1600" b="0" dirty="0"/>
              <a:t>システム導入の背景と目的</a:t>
            </a:r>
            <a:endParaRPr kumimoji="1" lang="ja-JP" altLang="en-US" dirty="0"/>
          </a:p>
        </p:txBody>
      </p:sp>
      <p:sp>
        <p:nvSpPr>
          <p:cNvPr id="4" name="コンテンツ プレースホルダー 4">
            <a:extLst>
              <a:ext uri="{FF2B5EF4-FFF2-40B4-BE49-F238E27FC236}">
                <a16:creationId xmlns:a16="http://schemas.microsoft.com/office/drawing/2014/main" id="{C2AEDBAB-6A88-AB61-AF4D-49F9E001FCCE}"/>
              </a:ext>
            </a:extLst>
          </p:cNvPr>
          <p:cNvSpPr txBox="1">
            <a:spLocks/>
          </p:cNvSpPr>
          <p:nvPr/>
        </p:nvSpPr>
        <p:spPr>
          <a:xfrm>
            <a:off x="509902" y="1174842"/>
            <a:ext cx="11177668" cy="4375105"/>
          </a:xfrm>
          <a:prstGeom prst="rect">
            <a:avLst/>
          </a:prstGeom>
        </p:spPr>
        <p:txBody>
          <a:bodyPr vert="horz" lIns="0" tIns="45720" rIns="91440" bIns="45720" rtlCol="0">
            <a:noAutofit/>
          </a:bodyPr>
          <a:lstStyle>
            <a:lvl1pPr marL="0" indent="0" algn="l" defTabSz="914400" rtl="0" eaLnBrk="1" latinLnBrk="0" hangingPunct="1">
              <a:lnSpc>
                <a:spcPct val="120000"/>
              </a:lnSpc>
              <a:spcBef>
                <a:spcPts val="0"/>
              </a:spcBef>
              <a:buFont typeface="Arial" panose="020B0604020202020204" pitchFamily="34" charset="0"/>
              <a:buNone/>
              <a:defRPr kumimoji="1" sz="1800" b="1" i="0" kern="1200">
                <a:solidFill>
                  <a:schemeClr val="tx1"/>
                </a:solidFill>
                <a:latin typeface="+mn-ea"/>
                <a:ea typeface="+mn-ea"/>
                <a:cs typeface="+mn-cs"/>
              </a:defRPr>
            </a:lvl1pPr>
            <a:lvl2pPr marL="685800" indent="-228600" algn="l" defTabSz="914400" rtl="0" eaLnBrk="1" latinLnBrk="0" hangingPunct="1">
              <a:lnSpc>
                <a:spcPct val="100000"/>
              </a:lnSpc>
              <a:spcBef>
                <a:spcPts val="600"/>
              </a:spcBef>
              <a:buFont typeface="Meiryo UI" panose="020B0604030504040204" pitchFamily="50" charset="-128"/>
              <a:buChar char="‒"/>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Meiryo UI" panose="020B0604030504040204" pitchFamily="50" charset="-128"/>
              <a:buChar char="‒"/>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dirty="0"/>
          </a:p>
          <a:p>
            <a:pPr marL="342900" indent="-342900">
              <a:buFont typeface="Wingdings" panose="05000000000000000000" pitchFamily="2" charset="2"/>
              <a:buChar char="l"/>
            </a:pPr>
            <a:r>
              <a:rPr lang="ja-JP" altLang="en-US" sz="2400" dirty="0"/>
              <a:t>導入の背景</a:t>
            </a:r>
            <a:endParaRPr lang="en-US" altLang="ja-JP" sz="2400" dirty="0"/>
          </a:p>
          <a:p>
            <a:pPr marL="0" indent="0">
              <a:buNone/>
            </a:pPr>
            <a:r>
              <a:rPr lang="en-US" altLang="ja-JP" sz="2000" dirty="0"/>
              <a:t>   </a:t>
            </a:r>
            <a:r>
              <a:rPr lang="ja-JP" altLang="en-US" sz="2000" b="0" dirty="0"/>
              <a:t>山九大井物流センターでは稼働以来、車両の長時間待機が頻発しておりました。</a:t>
            </a:r>
            <a:endParaRPr lang="en-US" altLang="ja-JP" sz="2000" b="0" dirty="0"/>
          </a:p>
          <a:p>
            <a:pPr marL="0" indent="0">
              <a:buNone/>
            </a:pPr>
            <a:r>
              <a:rPr lang="ja-JP" altLang="en-US" sz="2000" b="0" dirty="0"/>
              <a:t>　 運送事業者様を取り巻く社会環境の</a:t>
            </a:r>
            <a:r>
              <a:rPr lang="ja-JP" altLang="en-US" sz="2000" b="0" dirty="0" smtClean="0"/>
              <a:t>変化</a:t>
            </a:r>
            <a:r>
              <a:rPr lang="ja-JP" altLang="en-US" sz="2000" b="0" dirty="0"/>
              <a:t>と</a:t>
            </a:r>
            <a:r>
              <a:rPr lang="ja-JP" altLang="en-US" sz="2000" b="0" dirty="0" smtClean="0"/>
              <a:t>ドライバー</a:t>
            </a:r>
            <a:r>
              <a:rPr lang="ja-JP" altLang="en-US" sz="2000" b="0" dirty="0"/>
              <a:t>様</a:t>
            </a:r>
            <a:r>
              <a:rPr lang="ja-JP" altLang="en-US" sz="2000" b="0" dirty="0" smtClean="0"/>
              <a:t>の</a:t>
            </a:r>
            <a:r>
              <a:rPr lang="ja-JP" altLang="en-US" sz="2000" b="0" dirty="0"/>
              <a:t>長時間労働の改善</a:t>
            </a:r>
            <a:r>
              <a:rPr lang="ja-JP" altLang="en-US" sz="2000" b="0" dirty="0" smtClean="0"/>
              <a:t>、</a:t>
            </a:r>
            <a:endParaRPr lang="en-US" altLang="ja-JP" sz="2000" b="0" dirty="0" smtClean="0"/>
          </a:p>
          <a:p>
            <a:pPr marL="0" indent="0">
              <a:buNone/>
            </a:pPr>
            <a:r>
              <a:rPr lang="ja-JP" altLang="en-US" sz="2000" b="0" dirty="0"/>
              <a:t>　 </a:t>
            </a:r>
            <a:r>
              <a:rPr lang="ja-JP" altLang="en-US" sz="2000" b="0" dirty="0" smtClean="0"/>
              <a:t>生産性</a:t>
            </a:r>
            <a:r>
              <a:rPr lang="ja-JP" altLang="en-US" sz="2000" b="0" dirty="0"/>
              <a:t>の向上</a:t>
            </a:r>
            <a:r>
              <a:rPr lang="ja-JP" altLang="en-US" sz="2000" b="0" dirty="0" smtClean="0"/>
              <a:t>を図る</a:t>
            </a:r>
            <a:r>
              <a:rPr lang="ja-JP" altLang="en-US" sz="2000" b="0" dirty="0"/>
              <a:t>ために本システムの導入に至りました。</a:t>
            </a:r>
          </a:p>
          <a:p>
            <a:endParaRPr lang="en-US" altLang="ja-JP" sz="2400" dirty="0"/>
          </a:p>
          <a:p>
            <a:pPr marL="342900" indent="-342900">
              <a:buFont typeface="Wingdings" panose="05000000000000000000" pitchFamily="2" charset="2"/>
              <a:buChar char="l"/>
            </a:pPr>
            <a:r>
              <a:rPr lang="ja-JP" altLang="en-US" sz="2400" dirty="0"/>
              <a:t>導入の目的</a:t>
            </a:r>
            <a:endParaRPr lang="en-US" altLang="ja-JP" sz="2400" dirty="0"/>
          </a:p>
          <a:p>
            <a:pPr marL="0" indent="0">
              <a:buNone/>
            </a:pPr>
            <a:r>
              <a:rPr lang="ja-JP" altLang="en-US" sz="2400" dirty="0"/>
              <a:t>　</a:t>
            </a:r>
            <a:r>
              <a:rPr lang="ja-JP" altLang="en-US" sz="1400" dirty="0"/>
              <a:t> </a:t>
            </a:r>
            <a:r>
              <a:rPr lang="ja-JP" altLang="en-US" sz="2000" b="0" dirty="0"/>
              <a:t>・車両待機時間の削減</a:t>
            </a:r>
            <a:endParaRPr lang="en-US" altLang="ja-JP" sz="2000" b="0" dirty="0"/>
          </a:p>
          <a:p>
            <a:pPr marL="0" indent="0">
              <a:buNone/>
            </a:pPr>
            <a:r>
              <a:rPr lang="ja-JP" altLang="en-US" sz="2000" b="0" dirty="0"/>
              <a:t>　 ・バース稼働率上昇による業務の効率化</a:t>
            </a:r>
            <a:endParaRPr lang="en-US" altLang="ja-JP" sz="2000" b="0" dirty="0"/>
          </a:p>
          <a:p>
            <a:pPr marL="0" indent="0">
              <a:buNone/>
            </a:pPr>
            <a:r>
              <a:rPr lang="ja-JP" altLang="en-US" sz="2000" dirty="0"/>
              <a:t>　</a:t>
            </a:r>
            <a:endParaRPr lang="en-US" altLang="ja-JP" sz="2000" dirty="0"/>
          </a:p>
          <a:p>
            <a:r>
              <a:rPr lang="ja-JP" altLang="en-US" dirty="0"/>
              <a:t>　</a:t>
            </a:r>
            <a:endParaRPr lang="en-US" altLang="ja-JP" dirty="0"/>
          </a:p>
        </p:txBody>
      </p:sp>
    </p:spTree>
    <p:extLst>
      <p:ext uri="{BB962C8B-B14F-4D97-AF65-F5344CB8AC3E}">
        <p14:creationId xmlns:p14="http://schemas.microsoft.com/office/powerpoint/2010/main" val="3055895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67AD6-D1E8-2AFB-EFE9-BDD19453A7A6}"/>
              </a:ext>
            </a:extLst>
          </p:cNvPr>
          <p:cNvSpPr>
            <a:spLocks noGrp="1"/>
          </p:cNvSpPr>
          <p:nvPr>
            <p:ph type="title"/>
          </p:nvPr>
        </p:nvSpPr>
        <p:spPr/>
        <p:txBody>
          <a:bodyPr/>
          <a:lstStyle/>
          <a:p>
            <a:r>
              <a:rPr kumimoji="1" lang="ja-JP" altLang="en-US" dirty="0"/>
              <a:t>参考：問合せ内容例</a:t>
            </a:r>
          </a:p>
        </p:txBody>
      </p:sp>
      <p:graphicFrame>
        <p:nvGraphicFramePr>
          <p:cNvPr id="4" name="表 6">
            <a:extLst>
              <a:ext uri="{FF2B5EF4-FFF2-40B4-BE49-F238E27FC236}">
                <a16:creationId xmlns:a16="http://schemas.microsoft.com/office/drawing/2014/main" id="{600994E9-23B7-EDE2-D884-BC479F5D0F52}"/>
              </a:ext>
            </a:extLst>
          </p:cNvPr>
          <p:cNvGraphicFramePr>
            <a:graphicFrameLocks noGrp="1"/>
          </p:cNvGraphicFramePr>
          <p:nvPr>
            <p:extLst>
              <p:ext uri="{D42A27DB-BD31-4B8C-83A1-F6EECF244321}">
                <p14:modId xmlns:p14="http://schemas.microsoft.com/office/powerpoint/2010/main" val="2333967657"/>
              </p:ext>
            </p:extLst>
          </p:nvPr>
        </p:nvGraphicFramePr>
        <p:xfrm>
          <a:off x="524200" y="740187"/>
          <a:ext cx="11147260" cy="5775960"/>
        </p:xfrm>
        <a:graphic>
          <a:graphicData uri="http://schemas.openxmlformats.org/drawingml/2006/table">
            <a:tbl>
              <a:tblPr firstRow="1" bandRow="1">
                <a:tableStyleId>{2D5ABB26-0587-4C30-8999-92F81FD0307C}</a:tableStyleId>
              </a:tblPr>
              <a:tblGrid>
                <a:gridCol w="5573630">
                  <a:extLst>
                    <a:ext uri="{9D8B030D-6E8A-4147-A177-3AD203B41FA5}">
                      <a16:colId xmlns:a16="http://schemas.microsoft.com/office/drawing/2014/main" val="732778168"/>
                    </a:ext>
                  </a:extLst>
                </a:gridCol>
                <a:gridCol w="5573630">
                  <a:extLst>
                    <a:ext uri="{9D8B030D-6E8A-4147-A177-3AD203B41FA5}">
                      <a16:colId xmlns:a16="http://schemas.microsoft.com/office/drawing/2014/main" val="489227060"/>
                    </a:ext>
                  </a:extLst>
                </a:gridCol>
              </a:tblGrid>
              <a:tr h="661178">
                <a:tc>
                  <a:txBody>
                    <a:bodyPr/>
                    <a:lstStyle/>
                    <a:p>
                      <a:pPr algn="ctr"/>
                      <a:r>
                        <a:rPr kumimoji="1" lang="ja-JP" altLang="en-US" sz="2000" b="1" u="none" dirty="0">
                          <a:solidFill>
                            <a:schemeClr val="bg1"/>
                          </a:solidFill>
                          <a:latin typeface="Meiryo UI" panose="020B0604030504040204" pitchFamily="50" charset="-128"/>
                          <a:ea typeface="Meiryo UI" panose="020B0604030504040204" pitchFamily="50" charset="-128"/>
                        </a:rPr>
                        <a:t>納品・引き取り予約時の運用ルールに関するご質問</a:t>
                      </a:r>
                      <a:endParaRPr kumimoji="1" lang="en-US" altLang="ja-JP" sz="2000" b="1" u="none" dirty="0">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u="sng"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山九大井物流センター予約担当</a:t>
                      </a:r>
                      <a:endParaRPr lang="en-US" altLang="ja-JP" sz="2000" b="1" u="sng"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txBody>
                  <a:tcPr anchor="ctr">
                    <a:lnL w="6350" cap="flat" cmpd="sng" algn="ctr">
                      <a:solidFill>
                        <a:schemeClr val="tx1"/>
                      </a:solidFill>
                      <a:prstDash val="solid"/>
                      <a:round/>
                      <a:headEnd type="none" w="med" len="med"/>
                      <a:tailEnd type="none" w="med" len="med"/>
                    </a:lnL>
                    <a:lnR w="6350" cap="flat" cmpd="sng" algn="ctr">
                      <a:solidFill>
                        <a:schemeClr val="accent3">
                          <a:lumMod val="40000"/>
                          <a:lumOff val="6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5000"/>
                        <a:lumOff val="35000"/>
                      </a:schemeClr>
                    </a:solidFill>
                  </a:tcPr>
                </a:tc>
                <a:tc>
                  <a:txBody>
                    <a:bodyPr/>
                    <a:lstStyle/>
                    <a:p>
                      <a:pPr algn="ctr"/>
                      <a:r>
                        <a:rPr lang="ja-JP" altLang="en-US" sz="2000" b="1" u="none"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システムの登録や操作に関するご質問</a:t>
                      </a:r>
                      <a:endParaRPr lang="en-US" altLang="ja-JP" sz="2000" b="1" u="none"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b="1" u="sng"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MOVO</a:t>
                      </a:r>
                      <a:r>
                        <a:rPr lang="ja-JP" altLang="en-US" sz="2000" b="1" u="sng"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（ムーボ）テクニカルサポート</a:t>
                      </a:r>
                      <a:endParaRPr lang="en-US" altLang="ja-JP" sz="2000" b="1" u="sng"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txBody>
                  <a:tcPr anchor="ctr">
                    <a:lnL w="6350" cap="flat" cmpd="sng" algn="ctr">
                      <a:solidFill>
                        <a:schemeClr val="accent3">
                          <a:lumMod val="40000"/>
                          <a:lumOff val="60000"/>
                        </a:schemeClr>
                      </a:solidFill>
                      <a:prstDash val="solid"/>
                      <a:round/>
                      <a:headEnd type="none" w="med" len="med"/>
                      <a:tailEnd type="none" w="med" len="med"/>
                    </a:lnL>
                    <a:lnR w="6350" cap="flat" cmpd="sng" algn="ctr">
                      <a:solidFill>
                        <a:schemeClr val="accent3">
                          <a:lumMod val="40000"/>
                          <a:lumOff val="60000"/>
                        </a:schemeClr>
                      </a:solidFill>
                      <a:prstDash val="solid"/>
                      <a:round/>
                      <a:headEnd type="none" w="med" len="med"/>
                      <a:tailEnd type="none" w="med" len="med"/>
                    </a:lnR>
                    <a:lnT w="6350" cap="flat" cmpd="sng" algn="ctr">
                      <a:solidFill>
                        <a:schemeClr val="accent3">
                          <a:lumMod val="40000"/>
                          <a:lumOff val="60000"/>
                        </a:schemeClr>
                      </a:solidFill>
                      <a:prstDash val="solid"/>
                      <a:round/>
                      <a:headEnd type="none" w="med" len="med"/>
                      <a:tailEnd type="none" w="med" len="med"/>
                    </a:lnT>
                    <a:lnB w="635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5000"/>
                        <a:lumOff val="35000"/>
                      </a:schemeClr>
                    </a:solidFill>
                  </a:tcPr>
                </a:tc>
                <a:extLst>
                  <a:ext uri="{0D108BD9-81ED-4DB2-BD59-A6C34878D82A}">
                    <a16:rowId xmlns:a16="http://schemas.microsoft.com/office/drawing/2014/main" val="2354884557"/>
                  </a:ext>
                </a:extLst>
              </a:tr>
              <a:tr h="4908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u="none" strike="noStrike" dirty="0">
                          <a:effectLst/>
                          <a:latin typeface="Meiryo UI" panose="020B0604030504040204" pitchFamily="34" charset="-128"/>
                          <a:ea typeface="Meiryo UI" panose="020B0604030504040204" pitchFamily="34" charset="-128"/>
                        </a:rPr>
                        <a:t>システム利用対象者について</a:t>
                      </a:r>
                      <a:endParaRPr lang="en-US" altLang="ja-JP" sz="1800" u="none" strike="noStrike" dirty="0">
                        <a:effectLst/>
                        <a:latin typeface="Meiryo UI" panose="020B0604030504040204" pitchFamily="34" charset="-128"/>
                        <a:ea typeface="Meiryo UI" panose="020B0604030504040204" pitchFamily="34" charset="-128"/>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1800" u="none" strike="noStrike" dirty="0">
                          <a:effectLst/>
                          <a:latin typeface="Meiryo UI" panose="020B0604030504040204" pitchFamily="34" charset="-128"/>
                          <a:ea typeface="Meiryo UI" panose="020B0604030504040204" pitchFamily="34" charset="-128"/>
                        </a:rPr>
                        <a:t>自社の車両は予約対象か</a:t>
                      </a:r>
                      <a:endParaRPr lang="ja-JP" altLang="en-US" sz="1800" b="0" i="0" u="none" strike="noStrike" dirty="0">
                        <a:solidFill>
                          <a:srgbClr val="000000"/>
                        </a:solidFill>
                        <a:effectLst/>
                        <a:latin typeface="Meiryo UI" panose="020B0604030504040204" pitchFamily="34" charset="-128"/>
                        <a:ea typeface="Meiryo UI" panose="020B0604030504040204" pitchFamily="34" charset="-128"/>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1800" u="none" strike="noStrike" dirty="0">
                          <a:effectLst/>
                          <a:latin typeface="Meiryo UI" panose="020B0604030504040204" pitchFamily="34" charset="-128"/>
                          <a:ea typeface="Meiryo UI" panose="020B0604030504040204" pitchFamily="34" charset="-128"/>
                        </a:rPr>
                        <a:t>予約をせずに納品や引き取りは可能か</a:t>
                      </a:r>
                      <a:endParaRPr lang="en-US" altLang="ja-JP" sz="1800" u="none" strike="noStrike" dirty="0">
                        <a:effectLst/>
                        <a:latin typeface="Meiryo UI" panose="020B0604030504040204" pitchFamily="34" charset="-128"/>
                        <a:ea typeface="Meiryo UI"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ja-JP" sz="1050" b="0" i="0" u="none" strike="noStrike" dirty="0">
                        <a:solidFill>
                          <a:srgbClr val="000000"/>
                        </a:solidFill>
                        <a:effectLst/>
                        <a:latin typeface="Meiryo UI" panose="020B0604030504040204" pitchFamily="34" charset="-128"/>
                        <a:ea typeface="Meiryo UI"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ja-JP" altLang="en-US" sz="1800" b="0" i="0" u="none" strike="noStrike" dirty="0">
                          <a:solidFill>
                            <a:srgbClr val="000000"/>
                          </a:solidFill>
                          <a:effectLst/>
                          <a:latin typeface="Meiryo UI" panose="020B0604030504040204" pitchFamily="34" charset="-128"/>
                          <a:ea typeface="Meiryo UI" panose="020B0604030504040204" pitchFamily="34" charset="-128"/>
                        </a:rPr>
                        <a:t>予約運用のタイムスケジュールについて</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1800" u="none" strike="noStrike" dirty="0">
                          <a:effectLst/>
                          <a:latin typeface="Meiryo UI" panose="020B0604030504040204" pitchFamily="34" charset="-128"/>
                          <a:ea typeface="Meiryo UI" panose="020B0604030504040204" pitchFamily="34" charset="-128"/>
                        </a:rPr>
                        <a:t>希望時間から大幅な変更はありえるか</a:t>
                      </a:r>
                      <a:endParaRPr lang="ja-JP" altLang="en-US" sz="1800" b="0" i="0" u="none" strike="noStrike" dirty="0">
                        <a:solidFill>
                          <a:srgbClr val="000000"/>
                        </a:solidFill>
                        <a:effectLst/>
                        <a:latin typeface="Meiryo UI" panose="020B0604030504040204" pitchFamily="34" charset="-128"/>
                        <a:ea typeface="Meiryo UI" panose="020B0604030504040204" pitchFamily="34" charset="-128"/>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1800" u="none" strike="noStrike" dirty="0">
                          <a:effectLst/>
                          <a:latin typeface="Meiryo UI" panose="020B0604030504040204" pitchFamily="34" charset="-128"/>
                          <a:ea typeface="Meiryo UI" panose="020B0604030504040204" pitchFamily="34" charset="-128"/>
                        </a:rPr>
                        <a:t>運送会社情報や荷量が予約締切までに確定しないが、どうすれば良いか</a:t>
                      </a:r>
                      <a:endParaRPr lang="ja-JP" altLang="en-US" sz="1800" b="0" i="0" u="none" strike="noStrike" dirty="0">
                        <a:solidFill>
                          <a:srgbClr val="000000"/>
                        </a:solidFill>
                        <a:effectLst/>
                        <a:latin typeface="Meiryo UI" panose="020B0604030504040204" pitchFamily="34" charset="-128"/>
                        <a:ea typeface="Meiryo UI" panose="020B0604030504040204" pitchFamily="34" charset="-128"/>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1800" u="none" strike="noStrike" dirty="0">
                          <a:effectLst/>
                          <a:latin typeface="Meiryo UI" panose="020B0604030504040204" pitchFamily="34" charset="-128"/>
                          <a:ea typeface="Meiryo UI" panose="020B0604030504040204" pitchFamily="34" charset="-128"/>
                        </a:rPr>
                        <a:t>いつまでに予約をすれば良いか</a:t>
                      </a:r>
                      <a:endParaRPr lang="ja-JP" altLang="en-US" sz="1800" b="0" i="0" u="none" strike="noStrike" dirty="0">
                        <a:solidFill>
                          <a:srgbClr val="000000"/>
                        </a:solidFill>
                        <a:effectLst/>
                        <a:latin typeface="Meiryo UI" panose="020B0604030504040204" pitchFamily="34" charset="-128"/>
                        <a:ea typeface="Meiryo UI" panose="020B0604030504040204" pitchFamily="34" charset="-128"/>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1800" u="none" strike="noStrike" dirty="0">
                          <a:effectLst/>
                          <a:latin typeface="Meiryo UI" panose="020B0604030504040204" pitchFamily="34" charset="-128"/>
                          <a:ea typeface="Meiryo UI" panose="020B0604030504040204" pitchFamily="34" charset="-128"/>
                        </a:rPr>
                        <a:t>予約締切後に急遽納品や引き取りが決まったが、どうすれば良いか</a:t>
                      </a:r>
                      <a:endParaRPr lang="ja-JP" altLang="en-US" sz="1800" b="0" i="0" u="none" strike="noStrike" dirty="0">
                        <a:solidFill>
                          <a:srgbClr val="000000"/>
                        </a:solidFill>
                        <a:effectLst/>
                        <a:latin typeface="Meiryo UI" panose="020B0604030504040204" pitchFamily="34" charset="-128"/>
                        <a:ea typeface="Meiryo UI" panose="020B0604030504040204" pitchFamily="34" charset="-128"/>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1800" u="none" strike="noStrike" dirty="0">
                          <a:effectLst/>
                          <a:latin typeface="Meiryo UI" panose="020B0604030504040204" pitchFamily="34" charset="-128"/>
                          <a:ea typeface="Meiryo UI" panose="020B0604030504040204" pitchFamily="34" charset="-128"/>
                        </a:rPr>
                        <a:t>ドライバーが予約時間に遅刻してしまいそうだが、どうすれば良いか</a:t>
                      </a:r>
                      <a:endParaRPr lang="en-US" altLang="ja-JP" sz="1800" u="none" strike="noStrike" dirty="0">
                        <a:effectLst/>
                        <a:latin typeface="Meiryo UI" panose="020B0604030504040204" pitchFamily="34" charset="-128"/>
                        <a:ea typeface="Meiryo UI" panose="020B0604030504040204" pitchFamily="34" charset="-128"/>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1800" u="none" strike="noStrike" dirty="0">
                          <a:effectLst/>
                          <a:latin typeface="Meiryo UI" panose="020B0604030504040204" pitchFamily="34" charset="-128"/>
                          <a:ea typeface="Meiryo UI" panose="020B0604030504040204" pitchFamily="34" charset="-128"/>
                        </a:rPr>
                        <a:t>予約が確定にならないが、問題無いか</a:t>
                      </a:r>
                      <a:endParaRPr lang="en-US" altLang="ja-JP" sz="1800" u="none" strike="noStrike" dirty="0">
                        <a:effectLst/>
                        <a:latin typeface="Meiryo UI" panose="020B0604030504040204" pitchFamily="34" charset="-128"/>
                        <a:ea typeface="Meiryo UI"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ja-JP" sz="1050" b="0" i="0" u="none" strike="noStrike" dirty="0">
                        <a:solidFill>
                          <a:srgbClr val="000000"/>
                        </a:solidFill>
                        <a:effectLst/>
                        <a:latin typeface="Meiryo UI" panose="020B0604030504040204" pitchFamily="34" charset="-128"/>
                        <a:ea typeface="Meiryo UI"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ja-JP" altLang="en-US" sz="1800" b="0" i="0" u="none" strike="noStrike" dirty="0">
                          <a:solidFill>
                            <a:srgbClr val="000000"/>
                          </a:solidFill>
                          <a:effectLst/>
                          <a:latin typeface="Meiryo UI" panose="020B0604030504040204" pitchFamily="34" charset="-128"/>
                          <a:ea typeface="Meiryo UI" panose="020B0604030504040204" pitchFamily="34" charset="-128"/>
                        </a:rPr>
                        <a:t>予約方式について</a:t>
                      </a:r>
                      <a:endParaRPr lang="en-US" altLang="ja-JP" sz="1800" b="0" i="0" u="none" strike="noStrike" dirty="0">
                        <a:solidFill>
                          <a:srgbClr val="000000"/>
                        </a:solidFill>
                        <a:effectLst/>
                        <a:latin typeface="Meiryo UI" panose="020B0604030504040204" pitchFamily="34" charset="-128"/>
                        <a:ea typeface="Meiryo UI" panose="020B0604030504040204" pitchFamily="34" charset="-128"/>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1800" u="none" strike="noStrike" dirty="0">
                          <a:effectLst/>
                          <a:latin typeface="Meiryo UI" panose="020B0604030504040204" pitchFamily="34" charset="-128"/>
                          <a:ea typeface="Meiryo UI" panose="020B0604030504040204" pitchFamily="34" charset="-128"/>
                        </a:rPr>
                        <a:t>どのような予約方法が利用出来るか</a:t>
                      </a:r>
                      <a:endParaRPr lang="en-US" altLang="ja-JP" sz="1800" u="none" strike="noStrike" dirty="0">
                        <a:effectLst/>
                        <a:latin typeface="Meiryo UI" panose="020B0604030504040204" pitchFamily="34" charset="-128"/>
                        <a:ea typeface="Meiryo UI" panose="020B0604030504040204" pitchFamily="34" charset="-128"/>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1800" u="none" strike="noStrike" dirty="0">
                          <a:effectLst/>
                          <a:latin typeface="Meiryo UI" panose="020B0604030504040204" pitchFamily="34" charset="-128"/>
                          <a:ea typeface="Meiryo UI" panose="020B0604030504040204" pitchFamily="34" charset="-128"/>
                        </a:rPr>
                        <a:t>例：運送会社などが</a:t>
                      </a:r>
                      <a:r>
                        <a:rPr lang="en-US" altLang="ja-JP" sz="1800" u="none" strike="noStrike" dirty="0">
                          <a:effectLst/>
                          <a:latin typeface="Meiryo UI" panose="020B0604030504040204" pitchFamily="34" charset="-128"/>
                          <a:ea typeface="Meiryo UI" panose="020B0604030504040204" pitchFamily="34" charset="-128"/>
                        </a:rPr>
                        <a:t>PC</a:t>
                      </a:r>
                      <a:r>
                        <a:rPr lang="ja-JP" altLang="en-US" sz="1800" u="none" strike="noStrike" dirty="0">
                          <a:effectLst/>
                          <a:latin typeface="Meiryo UI" panose="020B0604030504040204" pitchFamily="34" charset="-128"/>
                          <a:ea typeface="Meiryo UI" panose="020B0604030504040204" pitchFamily="34" charset="-128"/>
                        </a:rPr>
                        <a:t>から予約、ドライバーの携帯電話から予約、拠点自身が予約作成</a:t>
                      </a:r>
                      <a:endParaRPr lang="ja-JP" altLang="en-US" sz="1800" b="0" i="0" u="none" strike="noStrike" dirty="0">
                        <a:solidFill>
                          <a:srgbClr val="000000"/>
                        </a:solidFill>
                        <a:effectLst/>
                        <a:latin typeface="Meiryo UI" panose="020B0604030504040204" pitchFamily="34" charset="-128"/>
                        <a:ea typeface="Meiryo UI" panose="020B0604030504040204" pitchFamily="34"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u="none" strike="noStrike" dirty="0">
                          <a:effectLst/>
                          <a:latin typeface="Meiryo UI" panose="020B0604030504040204" pitchFamily="34" charset="-128"/>
                          <a:ea typeface="Meiryo UI" panose="020B0604030504040204" pitchFamily="34" charset="-128"/>
                        </a:rPr>
                        <a:t>拠点コード登録申請について</a:t>
                      </a:r>
                      <a:endParaRPr lang="en-US" altLang="ja-JP" sz="1800" u="none" strike="noStrike" dirty="0">
                        <a:effectLst/>
                        <a:latin typeface="Meiryo UI" panose="020B0604030504040204" pitchFamily="34" charset="-128"/>
                        <a:ea typeface="Meiryo UI" panose="020B0604030504040204" pitchFamily="34" charset="-128"/>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1800" u="none" strike="noStrike" dirty="0">
                          <a:effectLst/>
                          <a:latin typeface="Meiryo UI" panose="020B0604030504040204" pitchFamily="34" charset="-128"/>
                          <a:ea typeface="Meiryo UI" panose="020B0604030504040204" pitchFamily="34" charset="-128"/>
                        </a:rPr>
                        <a:t>誰が</a:t>
                      </a:r>
                      <a:r>
                        <a:rPr lang="en-US" altLang="ja-JP" sz="1800" u="none" strike="noStrike" dirty="0">
                          <a:effectLst/>
                          <a:latin typeface="Meiryo UI" panose="020B0604030504040204" pitchFamily="34" charset="-128"/>
                          <a:ea typeface="Meiryo UI" panose="020B0604030504040204" pitchFamily="34" charset="-128"/>
                        </a:rPr>
                        <a:t>MOVO</a:t>
                      </a:r>
                      <a:r>
                        <a:rPr lang="ja-JP" altLang="en-US" sz="1800" u="none" strike="noStrike" dirty="0">
                          <a:effectLst/>
                          <a:latin typeface="Meiryo UI" panose="020B0604030504040204" pitchFamily="34" charset="-128"/>
                          <a:ea typeface="Meiryo UI" panose="020B0604030504040204" pitchFamily="34" charset="-128"/>
                        </a:rPr>
                        <a:t>予約アカウントを取得して予約するべきか</a:t>
                      </a:r>
                      <a:endParaRPr lang="ja-JP" altLang="en-US" sz="1800" b="0" i="0" u="none" strike="noStrike" dirty="0">
                        <a:solidFill>
                          <a:srgbClr val="000000"/>
                        </a:solidFill>
                        <a:effectLst/>
                        <a:latin typeface="Meiryo UI" panose="020B0604030504040204" pitchFamily="34" charset="-128"/>
                        <a:ea typeface="Meiryo UI" panose="020B0604030504040204" pitchFamily="34" charset="-128"/>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1800" u="none" strike="noStrike" dirty="0">
                          <a:effectLst/>
                          <a:latin typeface="Meiryo UI" panose="020B0604030504040204" pitchFamily="34" charset="-128"/>
                          <a:ea typeface="Meiryo UI" panose="020B0604030504040204" pitchFamily="34" charset="-128"/>
                        </a:rPr>
                        <a:t>既に他拠点向けに予約している場合はどうすればよいか</a:t>
                      </a:r>
                      <a:endParaRPr lang="en-US" altLang="ja-JP" sz="1800" u="none" strike="noStrike" dirty="0">
                        <a:effectLst/>
                        <a:latin typeface="Meiryo UI" panose="020B0604030504040204" pitchFamily="34" charset="-128"/>
                        <a:ea typeface="Meiryo UI"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50" b="0" i="0" u="none" strike="noStrike" dirty="0">
                        <a:solidFill>
                          <a:srgbClr val="000000"/>
                        </a:solidFill>
                        <a:effectLst/>
                        <a:latin typeface="Meiryo UI" panose="020B0604030504040204" pitchFamily="34" charset="-128"/>
                        <a:ea typeface="Meiryo UI"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i="0" u="none" strike="noStrike" dirty="0">
                          <a:solidFill>
                            <a:srgbClr val="000000"/>
                          </a:solidFill>
                          <a:effectLst/>
                          <a:latin typeface="Meiryo UI" panose="020B0604030504040204" pitchFamily="34" charset="-128"/>
                          <a:ea typeface="Meiryo UI" panose="020B0604030504040204" pitchFamily="34" charset="-128"/>
                        </a:rPr>
                        <a:t>ログインについて</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l"/>
                        <a:tabLst/>
                        <a:defRPr/>
                      </a:pPr>
                      <a:r>
                        <a:rPr lang="en" altLang="ja-JP" sz="1800" u="none" strike="noStrike" dirty="0">
                          <a:effectLst/>
                          <a:latin typeface="Meiryo UI" panose="020B0604030504040204" pitchFamily="34" charset="-128"/>
                          <a:ea typeface="Meiryo UI" panose="020B0604030504040204" pitchFamily="34" charset="-128"/>
                        </a:rPr>
                        <a:t>ID、</a:t>
                      </a:r>
                      <a:r>
                        <a:rPr lang="ja-JP" altLang="en-US" sz="1800" u="none" strike="noStrike" dirty="0">
                          <a:effectLst/>
                          <a:latin typeface="Meiryo UI" panose="020B0604030504040204" pitchFamily="34" charset="-128"/>
                          <a:ea typeface="Meiryo UI" panose="020B0604030504040204" pitchFamily="34" charset="-128"/>
                        </a:rPr>
                        <a:t>パスワードを入力してもログインが出来ない</a:t>
                      </a:r>
                      <a:endParaRPr lang="ja-JP" altLang="en-US" sz="1800" b="0" i="0" u="none" strike="noStrike" dirty="0">
                        <a:solidFill>
                          <a:srgbClr val="000000"/>
                        </a:solidFill>
                        <a:effectLst/>
                        <a:latin typeface="Meiryo UI" panose="020B0604030504040204" pitchFamily="34" charset="-128"/>
                        <a:ea typeface="Meiryo UI" panose="020B0604030504040204" pitchFamily="34" charset="-128"/>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1800" u="none" strike="noStrike" dirty="0">
                          <a:effectLst/>
                          <a:latin typeface="Meiryo UI" panose="020B0604030504040204" pitchFamily="34" charset="-128"/>
                          <a:ea typeface="Meiryo UI" panose="020B0604030504040204" pitchFamily="34" charset="-128"/>
                        </a:rPr>
                        <a:t>パスワードを忘れてしまったが、どうすれば良いか</a:t>
                      </a:r>
                      <a:endParaRPr lang="ja-JP" altLang="en-US" sz="1800" b="0" i="0" u="none" strike="noStrike" dirty="0">
                        <a:solidFill>
                          <a:srgbClr val="000000"/>
                        </a:solidFill>
                        <a:effectLst/>
                        <a:latin typeface="Meiryo UI" panose="020B0604030504040204" pitchFamily="34" charset="-128"/>
                        <a:ea typeface="Meiryo UI" panose="020B0604030504040204" pitchFamily="34" charset="-128"/>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1800" u="none" strike="noStrike" dirty="0">
                          <a:effectLst/>
                          <a:latin typeface="Meiryo UI" panose="020B0604030504040204" pitchFamily="34" charset="-128"/>
                          <a:ea typeface="Meiryo UI" panose="020B0604030504040204" pitchFamily="34" charset="-128"/>
                        </a:rPr>
                        <a:t>ユーザの追加</a:t>
                      </a:r>
                      <a:r>
                        <a:rPr lang="en-US" altLang="ja-JP" sz="1800" u="none" strike="noStrike" dirty="0">
                          <a:effectLst/>
                          <a:latin typeface="Meiryo UI" panose="020B0604030504040204" pitchFamily="34" charset="-128"/>
                          <a:ea typeface="Meiryo UI" panose="020B0604030504040204" pitchFamily="34" charset="-128"/>
                        </a:rPr>
                        <a:t>/</a:t>
                      </a:r>
                      <a:r>
                        <a:rPr lang="ja-JP" altLang="en-US" sz="1800" u="none" strike="noStrike" dirty="0">
                          <a:effectLst/>
                          <a:latin typeface="Meiryo UI" panose="020B0604030504040204" pitchFamily="34" charset="-128"/>
                          <a:ea typeface="Meiryo UI" panose="020B0604030504040204" pitchFamily="34" charset="-128"/>
                        </a:rPr>
                        <a:t>削除を行いたいが、どうすれば良いか</a:t>
                      </a:r>
                      <a:endParaRPr lang="en-US" altLang="ja-JP" sz="1800" u="none" strike="noStrike" dirty="0">
                        <a:effectLst/>
                        <a:latin typeface="Meiryo UI" panose="020B0604030504040204" pitchFamily="34" charset="-128"/>
                        <a:ea typeface="Meiryo UI"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ja-JP" sz="1050" b="0" i="0" u="none" strike="noStrike" dirty="0">
                        <a:solidFill>
                          <a:srgbClr val="000000"/>
                        </a:solidFill>
                        <a:effectLst/>
                        <a:latin typeface="Meiryo UI" panose="020B0604030504040204" pitchFamily="34" charset="-128"/>
                        <a:ea typeface="Meiryo UI"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i="0" u="none" strike="noStrike" dirty="0">
                          <a:solidFill>
                            <a:srgbClr val="000000"/>
                          </a:solidFill>
                          <a:effectLst/>
                          <a:latin typeface="Meiryo UI" panose="020B0604030504040204" pitchFamily="34" charset="-128"/>
                          <a:ea typeface="Meiryo UI" panose="020B0604030504040204" pitchFamily="34" charset="-128"/>
                        </a:rPr>
                        <a:t>予約先、連絡先の追加について</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1800" u="none" strike="noStrike" dirty="0">
                          <a:effectLst/>
                          <a:latin typeface="Meiryo UI" panose="020B0604030504040204" pitchFamily="34" charset="-128"/>
                          <a:ea typeface="Meiryo UI" panose="020B0604030504040204" pitchFamily="34" charset="-128"/>
                        </a:rPr>
                        <a:t>予約確定連絡の通知先を追加</a:t>
                      </a:r>
                      <a:r>
                        <a:rPr lang="en-US" altLang="ja-JP" sz="1800" u="none" strike="noStrike" dirty="0">
                          <a:effectLst/>
                          <a:latin typeface="Meiryo UI" panose="020B0604030504040204" pitchFamily="34" charset="-128"/>
                          <a:ea typeface="Meiryo UI" panose="020B0604030504040204" pitchFamily="34" charset="-128"/>
                        </a:rPr>
                        <a:t>/</a:t>
                      </a:r>
                      <a:r>
                        <a:rPr lang="ja-JP" altLang="en-US" sz="1800" u="none" strike="noStrike" dirty="0">
                          <a:effectLst/>
                          <a:latin typeface="Meiryo UI" panose="020B0604030504040204" pitchFamily="34" charset="-128"/>
                          <a:ea typeface="Meiryo UI" panose="020B0604030504040204" pitchFamily="34" charset="-128"/>
                        </a:rPr>
                        <a:t>削除したいが、どうすれば良いか</a:t>
                      </a:r>
                      <a:endParaRPr lang="ja-JP" altLang="en-US" sz="1800" b="0" i="0" u="none" strike="noStrike" dirty="0">
                        <a:solidFill>
                          <a:srgbClr val="000000"/>
                        </a:solidFill>
                        <a:effectLst/>
                        <a:latin typeface="Meiryo UI" panose="020B0604030504040204" pitchFamily="34" charset="-128"/>
                        <a:ea typeface="Meiryo UI" panose="020B0604030504040204" pitchFamily="34" charset="-128"/>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1800" u="none" strike="noStrike" dirty="0">
                          <a:effectLst/>
                          <a:latin typeface="Meiryo UI" panose="020B0604030504040204" pitchFamily="34" charset="-128"/>
                          <a:ea typeface="Meiryo UI" panose="020B0604030504040204" pitchFamily="34" charset="-128"/>
                        </a:rPr>
                        <a:t>予約先、出荷元・出荷先拠点の追加をしたい場合はどうすれば良いか</a:t>
                      </a:r>
                      <a:endParaRPr lang="en-US" altLang="ja-JP" sz="1800" u="none" strike="noStrike" dirty="0">
                        <a:effectLst/>
                        <a:latin typeface="Meiryo UI" panose="020B0604030504040204" pitchFamily="34" charset="-128"/>
                        <a:ea typeface="Meiryo UI"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ja-JP" sz="1050" u="none" strike="noStrike" dirty="0">
                        <a:effectLst/>
                        <a:latin typeface="Meiryo UI" panose="020B0604030504040204" pitchFamily="34" charset="-128"/>
                        <a:ea typeface="Meiryo UI"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ja-JP" altLang="en-US" sz="1800" b="0" i="0" u="none" strike="noStrike" dirty="0">
                          <a:solidFill>
                            <a:srgbClr val="000000"/>
                          </a:solidFill>
                          <a:effectLst/>
                          <a:latin typeface="Meiryo UI" panose="020B0604030504040204" pitchFamily="34" charset="-128"/>
                          <a:ea typeface="Meiryo UI" panose="020B0604030504040204" pitchFamily="34" charset="-128"/>
                        </a:rPr>
                        <a:t>システムの更新について</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1800" u="none" strike="noStrike" dirty="0">
                          <a:effectLst/>
                          <a:latin typeface="Meiryo UI" panose="020B0604030504040204" pitchFamily="34" charset="-128"/>
                          <a:ea typeface="Meiryo UI" panose="020B0604030504040204" pitchFamily="34" charset="-128"/>
                        </a:rPr>
                        <a:t>アップデートされた機能の操作方法などを知りたい</a:t>
                      </a:r>
                      <a:endParaRPr lang="ja-JP" altLang="en-US" sz="1800" b="0" i="0" u="none" strike="noStrike" dirty="0">
                        <a:solidFill>
                          <a:srgbClr val="000000"/>
                        </a:solidFill>
                        <a:effectLst/>
                        <a:latin typeface="Meiryo UI" panose="020B0604030504040204" pitchFamily="34" charset="-128"/>
                        <a:ea typeface="Meiryo UI" panose="020B0604030504040204" pitchFamily="34"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accent3">
                          <a:lumMod val="40000"/>
                          <a:lumOff val="6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720310"/>
                  </a:ext>
                </a:extLst>
              </a:tr>
            </a:tbl>
          </a:graphicData>
        </a:graphic>
      </p:graphicFrame>
    </p:spTree>
    <p:extLst>
      <p:ext uri="{BB962C8B-B14F-4D97-AF65-F5344CB8AC3E}">
        <p14:creationId xmlns:p14="http://schemas.microsoft.com/office/powerpoint/2010/main" val="3379950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92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A86C4BF4-BDFA-11B5-6F19-DF59F091344D}"/>
              </a:ext>
            </a:extLst>
          </p:cNvPr>
          <p:cNvSpPr>
            <a:spLocks noGrp="1"/>
          </p:cNvSpPr>
          <p:nvPr>
            <p:ph type="body" sz="quarter" idx="10"/>
          </p:nvPr>
        </p:nvSpPr>
        <p:spPr/>
        <p:txBody>
          <a:bodyPr/>
          <a:lstStyle/>
          <a:p>
            <a:r>
              <a:rPr lang="en-US" altLang="ja-JP" dirty="0"/>
              <a:t>2</a:t>
            </a:r>
            <a:r>
              <a:rPr lang="ja-JP" altLang="en-US" dirty="0"/>
              <a:t>．</a:t>
            </a:r>
            <a:r>
              <a:rPr lang="en-US" altLang="ja-JP" dirty="0"/>
              <a:t>MOVO Berth</a:t>
            </a:r>
            <a:r>
              <a:rPr lang="ja-JP" altLang="en-US" dirty="0"/>
              <a:t>の説明</a:t>
            </a:r>
          </a:p>
        </p:txBody>
      </p:sp>
    </p:spTree>
    <p:extLst>
      <p:ext uri="{BB962C8B-B14F-4D97-AF65-F5344CB8AC3E}">
        <p14:creationId xmlns:p14="http://schemas.microsoft.com/office/powerpoint/2010/main" val="1171617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62D64E-968A-1B57-9DBD-8CF0378AB0A1}"/>
              </a:ext>
            </a:extLst>
          </p:cNvPr>
          <p:cNvSpPr>
            <a:spLocks noGrp="1"/>
          </p:cNvSpPr>
          <p:nvPr>
            <p:ph type="title"/>
          </p:nvPr>
        </p:nvSpPr>
        <p:spPr/>
        <p:txBody>
          <a:bodyPr/>
          <a:lstStyle/>
          <a:p>
            <a:r>
              <a:rPr kumimoji="1" lang="en-US" altLang="ja-JP" sz="1600" b="0" dirty="0"/>
              <a:t>MOVO Berth</a:t>
            </a:r>
            <a:r>
              <a:rPr kumimoji="1" lang="ja-JP" altLang="en-US" sz="1600" b="0" dirty="0"/>
              <a:t>（ムーボ バース）について</a:t>
            </a:r>
            <a:endParaRPr kumimoji="1" lang="ja-JP" altLang="en-US" dirty="0"/>
          </a:p>
        </p:txBody>
      </p:sp>
      <p:sp>
        <p:nvSpPr>
          <p:cNvPr id="3" name="テキスト プレースホルダー 2">
            <a:extLst>
              <a:ext uri="{FF2B5EF4-FFF2-40B4-BE49-F238E27FC236}">
                <a16:creationId xmlns:a16="http://schemas.microsoft.com/office/drawing/2014/main" id="{D30A8230-691D-800C-BCB6-F287C12951F6}"/>
              </a:ext>
            </a:extLst>
          </p:cNvPr>
          <p:cNvSpPr>
            <a:spLocks noGrp="1"/>
          </p:cNvSpPr>
          <p:nvPr>
            <p:ph type="body" sz="quarter" idx="10"/>
          </p:nvPr>
        </p:nvSpPr>
        <p:spPr/>
        <p:txBody>
          <a:bodyPr/>
          <a:lstStyle/>
          <a:p>
            <a:r>
              <a:rPr lang="en-US" altLang="ja-JP" dirty="0"/>
              <a:t>MOVO Berth</a:t>
            </a:r>
            <a:r>
              <a:rPr lang="ja-JP" altLang="en-US" dirty="0"/>
              <a:t>」はトラック予約受付クラウドサービス</a:t>
            </a:r>
          </a:p>
          <a:p>
            <a:r>
              <a:rPr lang="en-US" altLang="ja-JP" dirty="0"/>
              <a:t>MOVO</a:t>
            </a:r>
            <a:r>
              <a:rPr lang="ja-JP" altLang="en-US" dirty="0"/>
              <a:t>導入拠点（物流センター・工場）に共通</a:t>
            </a:r>
            <a:r>
              <a:rPr lang="en-US" altLang="ja-JP" dirty="0"/>
              <a:t>ID</a:t>
            </a:r>
            <a:r>
              <a:rPr lang="ja-JP" altLang="en-US" dirty="0"/>
              <a:t>で納品・引取の予約を作成</a:t>
            </a:r>
            <a:endParaRPr kumimoji="1" lang="ja-JP" altLang="en-US" dirty="0"/>
          </a:p>
        </p:txBody>
      </p:sp>
      <p:sp>
        <p:nvSpPr>
          <p:cNvPr id="4" name="テキスト プレースホルダー 3">
            <a:extLst>
              <a:ext uri="{FF2B5EF4-FFF2-40B4-BE49-F238E27FC236}">
                <a16:creationId xmlns:a16="http://schemas.microsoft.com/office/drawing/2014/main" id="{041743ED-7D29-66D8-556A-1B6FFE27ED4A}"/>
              </a:ext>
            </a:extLst>
          </p:cNvPr>
          <p:cNvSpPr txBox="1">
            <a:spLocks/>
          </p:cNvSpPr>
          <p:nvPr/>
        </p:nvSpPr>
        <p:spPr>
          <a:xfrm>
            <a:off x="509902" y="721996"/>
            <a:ext cx="11177668" cy="829814"/>
          </a:xfrm>
          <a:prstGeom prst="rect">
            <a:avLst/>
          </a:prstGeom>
        </p:spPr>
        <p:txBody>
          <a:bodyPr vert="horz" lIns="0" tIns="45720" rIns="91440" bIns="45720" rtlCol="0">
            <a:noAutofit/>
          </a:bodyPr>
          <a:lstStyle>
            <a:lvl1pPr marL="0" indent="0" algn="l" defTabSz="914400" rtl="0" eaLnBrk="1" latinLnBrk="0" hangingPunct="1">
              <a:lnSpc>
                <a:spcPct val="120000"/>
              </a:lnSpc>
              <a:spcBef>
                <a:spcPts val="0"/>
              </a:spcBef>
              <a:buFont typeface="Arial" panose="020B0604020202020204" pitchFamily="34" charset="0"/>
              <a:buNone/>
              <a:defRPr kumimoji="1" sz="1800" b="1" i="0" kern="1200">
                <a:solidFill>
                  <a:schemeClr val="tx1"/>
                </a:solidFill>
                <a:latin typeface="+mn-ea"/>
                <a:ea typeface="+mn-ea"/>
                <a:cs typeface="+mn-cs"/>
              </a:defRPr>
            </a:lvl1pPr>
            <a:lvl2pPr marL="685800" indent="-228600" algn="l" defTabSz="914400" rtl="0" eaLnBrk="1" latinLnBrk="0" hangingPunct="1">
              <a:lnSpc>
                <a:spcPct val="100000"/>
              </a:lnSpc>
              <a:spcBef>
                <a:spcPts val="600"/>
              </a:spcBef>
              <a:buFont typeface="Meiryo UI" panose="020B0604030504040204" pitchFamily="50" charset="-128"/>
              <a:buChar char="‒"/>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Meiryo UI" panose="020B0604030504040204" pitchFamily="50" charset="-128"/>
              <a:buChar char="‒"/>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b="0" dirty="0"/>
          </a:p>
        </p:txBody>
      </p:sp>
      <p:sp>
        <p:nvSpPr>
          <p:cNvPr id="5" name="四角形: 角を丸くする 4">
            <a:extLst>
              <a:ext uri="{FF2B5EF4-FFF2-40B4-BE49-F238E27FC236}">
                <a16:creationId xmlns:a16="http://schemas.microsoft.com/office/drawing/2014/main" id="{C7797269-A5B8-E474-8ED6-5083FB8528E8}"/>
              </a:ext>
            </a:extLst>
          </p:cNvPr>
          <p:cNvSpPr/>
          <p:nvPr/>
        </p:nvSpPr>
        <p:spPr>
          <a:xfrm>
            <a:off x="961114" y="1797609"/>
            <a:ext cx="2448272" cy="581866"/>
          </a:xfrm>
          <a:prstGeom prst="roundRect">
            <a:avLst>
              <a:gd name="adj" fmla="val 12956"/>
            </a:avLst>
          </a:prstGeom>
          <a:solidFill>
            <a:schemeClr val="tx1">
              <a:lumMod val="20000"/>
              <a:lumOff val="80000"/>
            </a:schemeClr>
          </a:solidFill>
          <a:ln w="952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配車担当者</a:t>
            </a:r>
            <a:endPar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（メーカー様</a:t>
            </a:r>
            <a:r>
              <a:rPr kumimoji="0" lang="en-US" altLang="ja-JP" sz="12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a:t>
            </a:r>
            <a:r>
              <a:rPr kumimoji="0" lang="ja-JP" altLang="en-US" sz="12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配送会社様）</a:t>
            </a:r>
            <a:endParaRPr kumimoji="0" lang="ja-JP" altLang="en-US" sz="1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C1D18DC6-BB64-2F5E-5C98-057CE27F9FD3}"/>
              </a:ext>
            </a:extLst>
          </p:cNvPr>
          <p:cNvSpPr/>
          <p:nvPr/>
        </p:nvSpPr>
        <p:spPr>
          <a:xfrm>
            <a:off x="961114" y="2466209"/>
            <a:ext cx="2448272" cy="2980297"/>
          </a:xfrm>
          <a:prstGeom prst="rect">
            <a:avLst/>
          </a:prstGeom>
          <a:noFill/>
          <a:ln w="9525" cap="flat" cmpd="sng" algn="ctr">
            <a:solidFill>
              <a:srgbClr val="15203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15203F"/>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A46B41F8-9165-1708-96C6-14B11F20D6C7}"/>
              </a:ext>
            </a:extLst>
          </p:cNvPr>
          <p:cNvSpPr/>
          <p:nvPr/>
        </p:nvSpPr>
        <p:spPr>
          <a:xfrm>
            <a:off x="1060348" y="3104440"/>
            <a:ext cx="1408609" cy="510884"/>
          </a:xfrm>
          <a:prstGeom prst="rect">
            <a:avLst/>
          </a:prstGeom>
          <a:noFill/>
          <a:ln w="76200" cap="flat" cmpd="sng" algn="ctr">
            <a:noFill/>
            <a:prstDash val="solid"/>
            <a:miter lim="800000"/>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15203F"/>
                </a:solidFill>
                <a:effectLst/>
                <a:uLnTx/>
                <a:uFillTx/>
                <a:latin typeface="Meiryo UI" panose="020B0604030504040204" pitchFamily="50" charset="-128"/>
                <a:ea typeface="Meiryo UI" panose="020B0604030504040204" pitchFamily="50" charset="-128"/>
              </a:rPr>
              <a:t>納品・引取事業者</a:t>
            </a:r>
            <a:endParaRPr kumimoji="0" lang="en-US" altLang="ja-JP" sz="1200" b="0" i="0" u="none" strike="noStrike" kern="0" cap="none" spc="0" normalizeH="0" baseline="0" noProof="0" dirty="0">
              <a:ln>
                <a:noFill/>
              </a:ln>
              <a:solidFill>
                <a:srgbClr val="15203F"/>
              </a:solidFill>
              <a:effectLst/>
              <a:uLnTx/>
              <a:uFillTx/>
              <a:latin typeface="Meiryo UI" panose="020B0604030504040204" pitchFamily="50" charset="-128"/>
              <a:ea typeface="Meiryo UI" panose="020B0604030504040204"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rgbClr val="15203F"/>
                </a:solidFill>
                <a:effectLst/>
                <a:uLnTx/>
                <a:uFillTx/>
                <a:latin typeface="Meiryo UI" panose="020B0604030504040204" pitchFamily="50" charset="-128"/>
                <a:ea typeface="Meiryo UI" panose="020B0604030504040204" pitchFamily="50" charset="-128"/>
              </a:rPr>
              <a:t>A</a:t>
            </a:r>
            <a:r>
              <a:rPr kumimoji="0" lang="ja-JP" altLang="en-US" sz="1400" b="0" i="0" u="none" strike="noStrike" kern="0" cap="none" spc="0" normalizeH="0" baseline="0" noProof="0" dirty="0">
                <a:ln>
                  <a:noFill/>
                </a:ln>
                <a:solidFill>
                  <a:srgbClr val="15203F"/>
                </a:solidFill>
                <a:effectLst/>
                <a:uLnTx/>
                <a:uFillTx/>
                <a:latin typeface="Meiryo UI" panose="020B0604030504040204" pitchFamily="50" charset="-128"/>
                <a:ea typeface="Meiryo UI" panose="020B0604030504040204" pitchFamily="50" charset="-128"/>
              </a:rPr>
              <a:t>社様</a:t>
            </a:r>
          </a:p>
        </p:txBody>
      </p:sp>
      <p:sp>
        <p:nvSpPr>
          <p:cNvPr id="8" name="正方形/長方形 7">
            <a:extLst>
              <a:ext uri="{FF2B5EF4-FFF2-40B4-BE49-F238E27FC236}">
                <a16:creationId xmlns:a16="http://schemas.microsoft.com/office/drawing/2014/main" id="{A4C20489-CE9B-02B2-C525-7B0114B85179}"/>
              </a:ext>
            </a:extLst>
          </p:cNvPr>
          <p:cNvSpPr/>
          <p:nvPr/>
        </p:nvSpPr>
        <p:spPr>
          <a:xfrm>
            <a:off x="1060348" y="3909817"/>
            <a:ext cx="1408609" cy="510884"/>
          </a:xfrm>
          <a:prstGeom prst="rect">
            <a:avLst/>
          </a:prstGeom>
          <a:noFill/>
          <a:ln w="76200" cap="flat" cmpd="sng" algn="ctr">
            <a:noFill/>
            <a:prstDash val="solid"/>
            <a:miter lim="800000"/>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15203F"/>
                </a:solidFill>
                <a:effectLst/>
                <a:uLnTx/>
                <a:uFillTx/>
                <a:latin typeface="Meiryo UI" panose="020B0604030504040204" pitchFamily="50" charset="-128"/>
                <a:ea typeface="Meiryo UI" panose="020B0604030504040204" pitchFamily="50" charset="-128"/>
              </a:rPr>
              <a:t>納品・引取事業者</a:t>
            </a:r>
            <a:endParaRPr kumimoji="0" lang="en-US" altLang="ja-JP" sz="1400" b="0" i="0" u="none" strike="noStrike" kern="0" cap="none" spc="0" normalizeH="0" baseline="0" noProof="0" dirty="0">
              <a:ln>
                <a:noFill/>
              </a:ln>
              <a:solidFill>
                <a:srgbClr val="15203F"/>
              </a:solidFill>
              <a:effectLst/>
              <a:uLnTx/>
              <a:uFillTx/>
              <a:latin typeface="Meiryo UI" panose="020B0604030504040204" pitchFamily="50" charset="-128"/>
              <a:ea typeface="Meiryo UI" panose="020B0604030504040204"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rgbClr val="15203F"/>
                </a:solidFill>
                <a:effectLst/>
                <a:uLnTx/>
                <a:uFillTx/>
                <a:latin typeface="Meiryo UI" panose="020B0604030504040204" pitchFamily="50" charset="-128"/>
                <a:ea typeface="Meiryo UI" panose="020B0604030504040204" pitchFamily="50" charset="-128"/>
              </a:rPr>
              <a:t>B</a:t>
            </a:r>
            <a:r>
              <a:rPr kumimoji="0" lang="ja-JP" altLang="en-US" sz="1400" b="0" i="0" u="none" strike="noStrike" kern="0" cap="none" spc="0" normalizeH="0" baseline="0" noProof="0" dirty="0">
                <a:ln>
                  <a:noFill/>
                </a:ln>
                <a:solidFill>
                  <a:srgbClr val="15203F"/>
                </a:solidFill>
                <a:effectLst/>
                <a:uLnTx/>
                <a:uFillTx/>
                <a:latin typeface="Meiryo UI" panose="020B0604030504040204" pitchFamily="50" charset="-128"/>
                <a:ea typeface="Meiryo UI" panose="020B0604030504040204" pitchFamily="50" charset="-128"/>
              </a:rPr>
              <a:t>社様</a:t>
            </a:r>
          </a:p>
        </p:txBody>
      </p:sp>
      <p:sp>
        <p:nvSpPr>
          <p:cNvPr id="9" name="正方形/長方形 8">
            <a:extLst>
              <a:ext uri="{FF2B5EF4-FFF2-40B4-BE49-F238E27FC236}">
                <a16:creationId xmlns:a16="http://schemas.microsoft.com/office/drawing/2014/main" id="{4D78851F-105D-ED29-8D78-9088E9A1E2E2}"/>
              </a:ext>
            </a:extLst>
          </p:cNvPr>
          <p:cNvSpPr/>
          <p:nvPr/>
        </p:nvSpPr>
        <p:spPr>
          <a:xfrm>
            <a:off x="1060348" y="4715194"/>
            <a:ext cx="1408609" cy="510884"/>
          </a:xfrm>
          <a:prstGeom prst="rect">
            <a:avLst/>
          </a:prstGeom>
          <a:noFill/>
          <a:ln w="76200" cap="flat" cmpd="sng" algn="ctr">
            <a:noFill/>
            <a:prstDash val="solid"/>
            <a:miter lim="800000"/>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15203F"/>
                </a:solidFill>
                <a:effectLst/>
                <a:uLnTx/>
                <a:uFillTx/>
                <a:latin typeface="Meiryo UI" panose="020B0604030504040204" pitchFamily="50" charset="-128"/>
                <a:ea typeface="Meiryo UI" panose="020B0604030504040204" pitchFamily="50" charset="-128"/>
              </a:rPr>
              <a:t>納品・引取事業者</a:t>
            </a:r>
            <a:endParaRPr kumimoji="0" lang="en-US" altLang="ja-JP" sz="1200" b="0" i="0" u="none" strike="noStrike" kern="0" cap="none" spc="0" normalizeH="0" baseline="0" noProof="0" dirty="0">
              <a:ln>
                <a:noFill/>
              </a:ln>
              <a:solidFill>
                <a:srgbClr val="15203F"/>
              </a:solidFill>
              <a:effectLst/>
              <a:uLnTx/>
              <a:uFillTx/>
              <a:latin typeface="Meiryo UI" panose="020B0604030504040204" pitchFamily="50" charset="-128"/>
              <a:ea typeface="Meiryo UI" panose="020B0604030504040204"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rgbClr val="15203F"/>
                </a:solidFill>
                <a:effectLst/>
                <a:uLnTx/>
                <a:uFillTx/>
                <a:latin typeface="Meiryo UI" panose="020B0604030504040204" pitchFamily="50" charset="-128"/>
                <a:ea typeface="Meiryo UI" panose="020B0604030504040204" pitchFamily="50" charset="-128"/>
              </a:rPr>
              <a:t>C</a:t>
            </a:r>
            <a:r>
              <a:rPr kumimoji="0" lang="ja-JP" altLang="en-US" sz="1400" b="0" i="0" u="none" strike="noStrike" kern="0" cap="none" spc="0" normalizeH="0" baseline="0" noProof="0" dirty="0">
                <a:ln>
                  <a:noFill/>
                </a:ln>
                <a:solidFill>
                  <a:srgbClr val="15203F"/>
                </a:solidFill>
                <a:effectLst/>
                <a:uLnTx/>
                <a:uFillTx/>
                <a:latin typeface="Meiryo UI" panose="020B0604030504040204" pitchFamily="50" charset="-128"/>
                <a:ea typeface="Meiryo UI" panose="020B0604030504040204" pitchFamily="50" charset="-128"/>
              </a:rPr>
              <a:t>社様</a:t>
            </a:r>
          </a:p>
        </p:txBody>
      </p:sp>
      <p:pic>
        <p:nvPicPr>
          <p:cNvPr id="10" name="図 9">
            <a:extLst>
              <a:ext uri="{FF2B5EF4-FFF2-40B4-BE49-F238E27FC236}">
                <a16:creationId xmlns:a16="http://schemas.microsoft.com/office/drawing/2014/main" id="{4458CBB7-6D9F-1BBF-4C32-A97538A589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706641" y="4938973"/>
            <a:ext cx="588725" cy="588725"/>
          </a:xfrm>
          <a:prstGeom prst="rect">
            <a:avLst/>
          </a:prstGeom>
        </p:spPr>
      </p:pic>
      <p:pic>
        <p:nvPicPr>
          <p:cNvPr id="11" name="図 10">
            <a:extLst>
              <a:ext uri="{FF2B5EF4-FFF2-40B4-BE49-F238E27FC236}">
                <a16:creationId xmlns:a16="http://schemas.microsoft.com/office/drawing/2014/main" id="{895EF544-2372-E961-D26A-B2BDC7A3D9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718287" y="4938973"/>
            <a:ext cx="588726" cy="588726"/>
          </a:xfrm>
          <a:prstGeom prst="rect">
            <a:avLst/>
          </a:prstGeom>
        </p:spPr>
      </p:pic>
      <p:pic>
        <p:nvPicPr>
          <p:cNvPr id="12" name="図 11">
            <a:extLst>
              <a:ext uri="{FF2B5EF4-FFF2-40B4-BE49-F238E27FC236}">
                <a16:creationId xmlns:a16="http://schemas.microsoft.com/office/drawing/2014/main" id="{8792810D-0417-8018-97B1-B39786D2F9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695846" y="4782132"/>
            <a:ext cx="827313" cy="827313"/>
          </a:xfrm>
          <a:prstGeom prst="rect">
            <a:avLst/>
          </a:prstGeom>
        </p:spPr>
      </p:pic>
      <p:cxnSp>
        <p:nvCxnSpPr>
          <p:cNvPr id="13" name="直線矢印コネクタ 12">
            <a:extLst>
              <a:ext uri="{FF2B5EF4-FFF2-40B4-BE49-F238E27FC236}">
                <a16:creationId xmlns:a16="http://schemas.microsoft.com/office/drawing/2014/main" id="{212750BE-98BF-3F2F-8908-37B7E1943242}"/>
              </a:ext>
            </a:extLst>
          </p:cNvPr>
          <p:cNvCxnSpPr>
            <a:cxnSpLocks/>
            <a:stCxn id="31" idx="3"/>
          </p:cNvCxnSpPr>
          <p:nvPr/>
        </p:nvCxnSpPr>
        <p:spPr bwMode="auto">
          <a:xfrm flipV="1">
            <a:off x="3145721" y="3010597"/>
            <a:ext cx="1850668" cy="348188"/>
          </a:xfrm>
          <a:prstGeom prst="straightConnector1">
            <a:avLst/>
          </a:prstGeom>
          <a:noFill/>
          <a:ln w="28575" cap="flat" cmpd="sng" algn="ctr">
            <a:solidFill>
              <a:schemeClr val="accent1">
                <a:lumMod val="40000"/>
                <a:lumOff val="60000"/>
              </a:schemeClr>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矢印コネクタ 13">
            <a:extLst>
              <a:ext uri="{FF2B5EF4-FFF2-40B4-BE49-F238E27FC236}">
                <a16:creationId xmlns:a16="http://schemas.microsoft.com/office/drawing/2014/main" id="{C59016F4-142A-557D-AD7E-169A7A1568AF}"/>
              </a:ext>
            </a:extLst>
          </p:cNvPr>
          <p:cNvCxnSpPr>
            <a:cxnSpLocks/>
            <a:stCxn id="34" idx="3"/>
          </p:cNvCxnSpPr>
          <p:nvPr/>
        </p:nvCxnSpPr>
        <p:spPr bwMode="auto">
          <a:xfrm flipV="1">
            <a:off x="3138696" y="3200401"/>
            <a:ext cx="1857693" cy="931326"/>
          </a:xfrm>
          <a:prstGeom prst="straightConnector1">
            <a:avLst/>
          </a:prstGeom>
          <a:noFill/>
          <a:ln w="28575" cap="flat" cmpd="sng" algn="ctr">
            <a:solidFill>
              <a:schemeClr val="accent1">
                <a:lumMod val="40000"/>
                <a:lumOff val="60000"/>
              </a:schemeClr>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矢印コネクタ 14">
            <a:extLst>
              <a:ext uri="{FF2B5EF4-FFF2-40B4-BE49-F238E27FC236}">
                <a16:creationId xmlns:a16="http://schemas.microsoft.com/office/drawing/2014/main" id="{E2972CF0-AB99-B48D-E5F8-15F411AAC1C9}"/>
              </a:ext>
            </a:extLst>
          </p:cNvPr>
          <p:cNvCxnSpPr>
            <a:cxnSpLocks/>
            <a:stCxn id="35" idx="3"/>
          </p:cNvCxnSpPr>
          <p:nvPr/>
        </p:nvCxnSpPr>
        <p:spPr bwMode="auto">
          <a:xfrm flipV="1">
            <a:off x="3138696" y="3429001"/>
            <a:ext cx="1919609" cy="1541635"/>
          </a:xfrm>
          <a:prstGeom prst="straightConnector1">
            <a:avLst/>
          </a:prstGeom>
          <a:noFill/>
          <a:ln w="28575" cap="flat" cmpd="sng" algn="ctr">
            <a:solidFill>
              <a:schemeClr val="accent1">
                <a:lumMod val="40000"/>
                <a:lumOff val="60000"/>
              </a:schemeClr>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矢印コネクタ 15">
            <a:extLst>
              <a:ext uri="{FF2B5EF4-FFF2-40B4-BE49-F238E27FC236}">
                <a16:creationId xmlns:a16="http://schemas.microsoft.com/office/drawing/2014/main" id="{A8C72349-1EED-50D5-E02F-E4FB1AFACA10}"/>
              </a:ext>
            </a:extLst>
          </p:cNvPr>
          <p:cNvCxnSpPr>
            <a:cxnSpLocks/>
            <a:endCxn id="32" idx="1"/>
          </p:cNvCxnSpPr>
          <p:nvPr/>
        </p:nvCxnSpPr>
        <p:spPr bwMode="auto">
          <a:xfrm>
            <a:off x="6962441" y="3147520"/>
            <a:ext cx="1970177" cy="857292"/>
          </a:xfrm>
          <a:prstGeom prst="straightConnector1">
            <a:avLst/>
          </a:prstGeom>
          <a:noFill/>
          <a:ln w="28575" cap="flat" cmpd="sng" algn="ctr">
            <a:solidFill>
              <a:schemeClr val="accent1">
                <a:lumMod val="40000"/>
                <a:lumOff val="60000"/>
              </a:schemeClr>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矢印コネクタ 16">
            <a:extLst>
              <a:ext uri="{FF2B5EF4-FFF2-40B4-BE49-F238E27FC236}">
                <a16:creationId xmlns:a16="http://schemas.microsoft.com/office/drawing/2014/main" id="{8C9DD555-9975-C9AC-DD61-44E0F5CB7F54}"/>
              </a:ext>
            </a:extLst>
          </p:cNvPr>
          <p:cNvCxnSpPr>
            <a:cxnSpLocks/>
            <a:endCxn id="36" idx="1"/>
          </p:cNvCxnSpPr>
          <p:nvPr/>
        </p:nvCxnSpPr>
        <p:spPr bwMode="auto">
          <a:xfrm>
            <a:off x="6947153" y="3020967"/>
            <a:ext cx="2122189" cy="102896"/>
          </a:xfrm>
          <a:prstGeom prst="straightConnector1">
            <a:avLst/>
          </a:prstGeom>
          <a:noFill/>
          <a:ln w="28575" cap="flat" cmpd="sng" algn="ctr">
            <a:solidFill>
              <a:schemeClr val="accent1">
                <a:lumMod val="40000"/>
                <a:lumOff val="60000"/>
              </a:schemeClr>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矢印コネクタ 17">
            <a:extLst>
              <a:ext uri="{FF2B5EF4-FFF2-40B4-BE49-F238E27FC236}">
                <a16:creationId xmlns:a16="http://schemas.microsoft.com/office/drawing/2014/main" id="{F8376227-07DD-DF00-CBAC-3DBF4F5382DF}"/>
              </a:ext>
            </a:extLst>
          </p:cNvPr>
          <p:cNvCxnSpPr>
            <a:cxnSpLocks/>
            <a:endCxn id="33" idx="1"/>
          </p:cNvCxnSpPr>
          <p:nvPr/>
        </p:nvCxnSpPr>
        <p:spPr bwMode="auto">
          <a:xfrm>
            <a:off x="6976733" y="3315904"/>
            <a:ext cx="1955885" cy="1691391"/>
          </a:xfrm>
          <a:prstGeom prst="straightConnector1">
            <a:avLst/>
          </a:prstGeom>
          <a:noFill/>
          <a:ln w="28575" cap="flat" cmpd="sng" algn="ctr">
            <a:solidFill>
              <a:schemeClr val="accent1">
                <a:lumMod val="40000"/>
                <a:lumOff val="60000"/>
              </a:schemeClr>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矢印コネクタ 18">
            <a:extLst>
              <a:ext uri="{FF2B5EF4-FFF2-40B4-BE49-F238E27FC236}">
                <a16:creationId xmlns:a16="http://schemas.microsoft.com/office/drawing/2014/main" id="{71EE2FA2-7067-F86E-FBFA-ADF145075361}"/>
              </a:ext>
            </a:extLst>
          </p:cNvPr>
          <p:cNvCxnSpPr>
            <a:cxnSpLocks/>
            <a:stCxn id="10" idx="0"/>
          </p:cNvCxnSpPr>
          <p:nvPr/>
        </p:nvCxnSpPr>
        <p:spPr bwMode="auto">
          <a:xfrm flipV="1">
            <a:off x="5001003" y="3947613"/>
            <a:ext cx="678098" cy="991360"/>
          </a:xfrm>
          <a:prstGeom prst="straightConnector1">
            <a:avLst/>
          </a:prstGeom>
          <a:noFill/>
          <a:ln w="28575" cap="flat" cmpd="sng" algn="ctr">
            <a:solidFill>
              <a:schemeClr val="accent1">
                <a:lumMod val="40000"/>
                <a:lumOff val="60000"/>
              </a:schemeClr>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矢印コネクタ 19">
            <a:extLst>
              <a:ext uri="{FF2B5EF4-FFF2-40B4-BE49-F238E27FC236}">
                <a16:creationId xmlns:a16="http://schemas.microsoft.com/office/drawing/2014/main" id="{5D6FC42E-4771-756A-88B5-91C0A6397F0E}"/>
              </a:ext>
            </a:extLst>
          </p:cNvPr>
          <p:cNvCxnSpPr>
            <a:cxnSpLocks/>
            <a:stCxn id="11" idx="0"/>
          </p:cNvCxnSpPr>
          <p:nvPr/>
        </p:nvCxnSpPr>
        <p:spPr bwMode="auto">
          <a:xfrm flipV="1">
            <a:off x="6012650" y="3947613"/>
            <a:ext cx="7857" cy="991360"/>
          </a:xfrm>
          <a:prstGeom prst="straightConnector1">
            <a:avLst/>
          </a:prstGeom>
          <a:noFill/>
          <a:ln w="28575" cap="flat" cmpd="sng" algn="ctr">
            <a:solidFill>
              <a:schemeClr val="accent1">
                <a:lumMod val="40000"/>
                <a:lumOff val="60000"/>
              </a:schemeClr>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矢印コネクタ 20">
            <a:extLst>
              <a:ext uri="{FF2B5EF4-FFF2-40B4-BE49-F238E27FC236}">
                <a16:creationId xmlns:a16="http://schemas.microsoft.com/office/drawing/2014/main" id="{D0E34EE8-DDEE-1233-FC0C-66A735CB2C4B}"/>
              </a:ext>
            </a:extLst>
          </p:cNvPr>
          <p:cNvCxnSpPr>
            <a:cxnSpLocks/>
          </p:cNvCxnSpPr>
          <p:nvPr/>
        </p:nvCxnSpPr>
        <p:spPr bwMode="auto">
          <a:xfrm flipH="1" flipV="1">
            <a:off x="6346199" y="3947613"/>
            <a:ext cx="733382" cy="953955"/>
          </a:xfrm>
          <a:prstGeom prst="straightConnector1">
            <a:avLst/>
          </a:prstGeom>
          <a:noFill/>
          <a:ln w="28575" cap="flat" cmpd="sng" algn="ctr">
            <a:solidFill>
              <a:schemeClr val="accent1">
                <a:lumMod val="40000"/>
                <a:lumOff val="60000"/>
              </a:schemeClr>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正方形/長方形 22">
            <a:extLst>
              <a:ext uri="{FF2B5EF4-FFF2-40B4-BE49-F238E27FC236}">
                <a16:creationId xmlns:a16="http://schemas.microsoft.com/office/drawing/2014/main" id="{F811CFEA-0F13-4655-C583-3C030E68BC03}"/>
              </a:ext>
            </a:extLst>
          </p:cNvPr>
          <p:cNvSpPr/>
          <p:nvPr/>
        </p:nvSpPr>
        <p:spPr>
          <a:xfrm>
            <a:off x="1003322" y="2492853"/>
            <a:ext cx="2363856" cy="510884"/>
          </a:xfrm>
          <a:prstGeom prst="rect">
            <a:avLst/>
          </a:prstGeom>
          <a:noFill/>
          <a:ln w="76200" cap="flat" cmpd="sng" algn="ctr">
            <a:noFill/>
            <a:prstDash val="solid"/>
            <a:miter lim="800000"/>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納品予約には</a:t>
            </a:r>
            <a:endParaRPr kumimoji="0" lang="en-US" altLang="ja-JP" sz="140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ID</a:t>
            </a:r>
            <a:r>
              <a:rPr kumimoji="0" lang="ja-JP" altLang="en-US" sz="140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メールアドレスが必要</a:t>
            </a:r>
          </a:p>
        </p:txBody>
      </p:sp>
      <p:sp>
        <p:nvSpPr>
          <p:cNvPr id="24" name="正方形/長方形 23">
            <a:extLst>
              <a:ext uri="{FF2B5EF4-FFF2-40B4-BE49-F238E27FC236}">
                <a16:creationId xmlns:a16="http://schemas.microsoft.com/office/drawing/2014/main" id="{5A58114A-4187-D6E7-6C8E-09E05D2E9F74}"/>
              </a:ext>
            </a:extLst>
          </p:cNvPr>
          <p:cNvSpPr/>
          <p:nvPr/>
        </p:nvSpPr>
        <p:spPr>
          <a:xfrm>
            <a:off x="4545579" y="5450168"/>
            <a:ext cx="3122107" cy="325829"/>
          </a:xfrm>
          <a:prstGeom prst="rect">
            <a:avLst/>
          </a:prstGeom>
          <a:noFill/>
          <a:ln w="76200" cap="flat" cmpd="sng" algn="ctr">
            <a:noFill/>
            <a:prstDash val="solid"/>
            <a:miter lim="800000"/>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受付には携帯電話番号が必要</a:t>
            </a:r>
          </a:p>
        </p:txBody>
      </p:sp>
      <p:sp>
        <p:nvSpPr>
          <p:cNvPr id="25" name="四角形: 角を丸くする 24">
            <a:extLst>
              <a:ext uri="{FF2B5EF4-FFF2-40B4-BE49-F238E27FC236}">
                <a16:creationId xmlns:a16="http://schemas.microsoft.com/office/drawing/2014/main" id="{62F3E4F8-E47F-0EB3-7012-3668045690B8}"/>
              </a:ext>
            </a:extLst>
          </p:cNvPr>
          <p:cNvSpPr/>
          <p:nvPr/>
        </p:nvSpPr>
        <p:spPr>
          <a:xfrm>
            <a:off x="4871863" y="5844712"/>
            <a:ext cx="2448272" cy="470677"/>
          </a:xfrm>
          <a:prstGeom prst="roundRect">
            <a:avLst/>
          </a:prstGeom>
          <a:solidFill>
            <a:schemeClr val="tx1">
              <a:lumMod val="20000"/>
              <a:lumOff val="80000"/>
            </a:schemeClr>
          </a:solidFill>
          <a:ln w="952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ドライバー様</a:t>
            </a:r>
          </a:p>
        </p:txBody>
      </p:sp>
      <p:sp>
        <p:nvSpPr>
          <p:cNvPr id="26" name="四角形: 角を丸くする 25">
            <a:extLst>
              <a:ext uri="{FF2B5EF4-FFF2-40B4-BE49-F238E27FC236}">
                <a16:creationId xmlns:a16="http://schemas.microsoft.com/office/drawing/2014/main" id="{E3A89333-7F34-FEEA-048B-0828F5A10920}"/>
              </a:ext>
            </a:extLst>
          </p:cNvPr>
          <p:cNvSpPr/>
          <p:nvPr/>
        </p:nvSpPr>
        <p:spPr>
          <a:xfrm>
            <a:off x="8782614" y="1797144"/>
            <a:ext cx="2448272" cy="583141"/>
          </a:xfrm>
          <a:prstGeom prst="roundRect">
            <a:avLst>
              <a:gd name="adj" fmla="val 11730"/>
            </a:avLst>
          </a:prstGeom>
          <a:solidFill>
            <a:schemeClr val="tx1">
              <a:lumMod val="20000"/>
              <a:lumOff val="80000"/>
            </a:schemeClr>
          </a:solidFill>
          <a:ln w="952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納品・引取先</a:t>
            </a:r>
            <a:endPar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1600" dirty="0">
                <a:solidFill>
                  <a:sysClr val="windowText" lastClr="000000"/>
                </a:solidFill>
                <a:latin typeface="Meiryo UI" panose="020B0604030504040204" pitchFamily="50" charset="-128"/>
                <a:ea typeface="Meiryo UI" panose="020B0604030504040204" pitchFamily="50" charset="-128"/>
              </a:rPr>
              <a:t>当センター、他拠点</a:t>
            </a:r>
            <a:endPar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3C492AE4-586E-B4D7-1148-0946CA83F58A}"/>
              </a:ext>
            </a:extLst>
          </p:cNvPr>
          <p:cNvSpPr/>
          <p:nvPr/>
        </p:nvSpPr>
        <p:spPr>
          <a:xfrm>
            <a:off x="8780324" y="2466209"/>
            <a:ext cx="2448272" cy="2980800"/>
          </a:xfrm>
          <a:prstGeom prst="rect">
            <a:avLst/>
          </a:prstGeom>
          <a:noFill/>
          <a:ln w="9525" cap="flat" cmpd="sng" algn="ctr">
            <a:solidFill>
              <a:srgbClr val="15203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15203F"/>
              </a:solidFill>
              <a:effectLst/>
              <a:uLnTx/>
              <a:uFillTx/>
              <a:latin typeface="Calibri" panose="020F0502020204030204"/>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9AE1E4BB-CBFC-3401-326F-A95A9A7EF322}"/>
              </a:ext>
            </a:extLst>
          </p:cNvPr>
          <p:cNvSpPr/>
          <p:nvPr/>
        </p:nvSpPr>
        <p:spPr>
          <a:xfrm>
            <a:off x="4514265" y="4679472"/>
            <a:ext cx="3176023" cy="1107728"/>
          </a:xfrm>
          <a:prstGeom prst="rect">
            <a:avLst/>
          </a:prstGeom>
          <a:noFill/>
          <a:ln w="9525" cap="flat" cmpd="sng" algn="ctr">
            <a:solidFill>
              <a:srgbClr val="15203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15203F"/>
              </a:solidFill>
              <a:effectLst/>
              <a:uLnTx/>
              <a:uFillTx/>
              <a:latin typeface="Calibri" panose="020F0502020204030204"/>
              <a:ea typeface="游ゴシック" panose="020B0400000000000000" pitchFamily="50" charset="-128"/>
              <a:cs typeface="+mn-cs"/>
            </a:endParaRPr>
          </a:p>
        </p:txBody>
      </p:sp>
      <p:sp>
        <p:nvSpPr>
          <p:cNvPr id="29" name="矢印: 右 28">
            <a:extLst>
              <a:ext uri="{FF2B5EF4-FFF2-40B4-BE49-F238E27FC236}">
                <a16:creationId xmlns:a16="http://schemas.microsoft.com/office/drawing/2014/main" id="{38BBF95F-9FF8-DF90-1721-F6DFD9E727F8}"/>
              </a:ext>
            </a:extLst>
          </p:cNvPr>
          <p:cNvSpPr/>
          <p:nvPr/>
        </p:nvSpPr>
        <p:spPr>
          <a:xfrm>
            <a:off x="3591098" y="4983211"/>
            <a:ext cx="856850" cy="594185"/>
          </a:xfrm>
          <a:prstGeom prst="rightArrow">
            <a:avLst/>
          </a:prstGeom>
          <a:solidFill>
            <a:srgbClr val="7E98A7">
              <a:lumMod val="40000"/>
              <a:lumOff val="60000"/>
            </a:srgbClr>
          </a:solidFill>
          <a:ln w="28575" cap="flat" cmpd="sng" algn="ctr">
            <a:noFill/>
            <a:prstDash val="solid"/>
            <a:roun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35E07"/>
              </a:solidFill>
              <a:effectLst/>
              <a:uLnTx/>
              <a:uFillTx/>
              <a:latin typeface="Calibri" panose="020F0502020204030204"/>
              <a:ea typeface="游ゴシック" panose="020B0400000000000000" pitchFamily="50" charset="-128"/>
              <a:cs typeface="+mn-cs"/>
            </a:endParaRPr>
          </a:p>
        </p:txBody>
      </p:sp>
      <p:sp>
        <p:nvSpPr>
          <p:cNvPr id="30" name="矢印: 右 29">
            <a:extLst>
              <a:ext uri="{FF2B5EF4-FFF2-40B4-BE49-F238E27FC236}">
                <a16:creationId xmlns:a16="http://schemas.microsoft.com/office/drawing/2014/main" id="{90E2830A-EC5A-014E-FBA2-0AC252CCD275}"/>
              </a:ext>
            </a:extLst>
          </p:cNvPr>
          <p:cNvSpPr/>
          <p:nvPr/>
        </p:nvSpPr>
        <p:spPr>
          <a:xfrm>
            <a:off x="7883649" y="4974223"/>
            <a:ext cx="856850" cy="594185"/>
          </a:xfrm>
          <a:prstGeom prst="rightArrow">
            <a:avLst/>
          </a:prstGeom>
          <a:solidFill>
            <a:srgbClr val="7E98A7">
              <a:lumMod val="40000"/>
              <a:lumOff val="60000"/>
            </a:srgbClr>
          </a:solidFill>
          <a:ln w="28575" cap="flat" cmpd="sng" algn="ctr">
            <a:noFill/>
            <a:prstDash val="solid"/>
            <a:roun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35E07"/>
              </a:solidFill>
              <a:effectLst/>
              <a:uLnTx/>
              <a:uFillTx/>
              <a:latin typeface="Calibri" panose="020F0502020204030204"/>
              <a:ea typeface="游ゴシック" panose="020B0400000000000000" pitchFamily="50" charset="-128"/>
              <a:cs typeface="+mn-cs"/>
            </a:endParaRPr>
          </a:p>
        </p:txBody>
      </p:sp>
      <p:pic>
        <p:nvPicPr>
          <p:cNvPr id="31" name="グラフィックス 30" descr="プログラマー">
            <a:extLst>
              <a:ext uri="{FF2B5EF4-FFF2-40B4-BE49-F238E27FC236}">
                <a16:creationId xmlns:a16="http://schemas.microsoft.com/office/drawing/2014/main" id="{4523C292-8881-95A6-0423-B54F557C074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394585" y="2983217"/>
            <a:ext cx="751136" cy="751136"/>
          </a:xfrm>
          <a:prstGeom prst="rect">
            <a:avLst/>
          </a:prstGeom>
        </p:spPr>
      </p:pic>
      <p:sp>
        <p:nvSpPr>
          <p:cNvPr id="32" name="正方形/長方形 31">
            <a:extLst>
              <a:ext uri="{FF2B5EF4-FFF2-40B4-BE49-F238E27FC236}">
                <a16:creationId xmlns:a16="http://schemas.microsoft.com/office/drawing/2014/main" id="{168CE86A-6619-A5B6-FD7B-8669370FACCA}"/>
              </a:ext>
            </a:extLst>
          </p:cNvPr>
          <p:cNvSpPr/>
          <p:nvPr/>
        </p:nvSpPr>
        <p:spPr>
          <a:xfrm>
            <a:off x="8932618" y="3629244"/>
            <a:ext cx="1249416" cy="751135"/>
          </a:xfrm>
          <a:prstGeom prst="rect">
            <a:avLst/>
          </a:prstGeom>
          <a:noFill/>
          <a:ln w="28575" cap="flat" cmpd="sng" algn="ctr">
            <a:noFill/>
            <a:prstDash val="solid"/>
            <a:roun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kern="0" dirty="0">
                <a:solidFill>
                  <a:srgbClr val="15203F"/>
                </a:solidFill>
                <a:latin typeface="Meiryo UI" panose="020B0604030504040204" pitchFamily="50" charset="-128"/>
                <a:ea typeface="Meiryo UI" panose="020B0604030504040204" pitchFamily="50" charset="-128"/>
              </a:rPr>
              <a:t>物流拠点</a:t>
            </a:r>
            <a:endParaRPr kumimoji="0" lang="en-US" altLang="ja-JP" sz="1400" b="0" i="0" u="none" strike="noStrike" kern="0" cap="none" spc="0" normalizeH="0" baseline="0" noProof="0" dirty="0">
              <a:ln>
                <a:noFill/>
              </a:ln>
              <a:solidFill>
                <a:srgbClr val="15203F"/>
              </a:solidFill>
              <a:effectLst/>
              <a:uLnTx/>
              <a:uFillTx/>
              <a:latin typeface="Meiryo UI" panose="020B0604030504040204" pitchFamily="50" charset="-128"/>
              <a:ea typeface="Meiryo UI" panose="020B0604030504040204"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kern="0" dirty="0">
                <a:solidFill>
                  <a:srgbClr val="15203F"/>
                </a:solidFill>
                <a:latin typeface="Meiryo UI" panose="020B0604030504040204" pitchFamily="50" charset="-128"/>
                <a:ea typeface="Meiryo UI" panose="020B0604030504040204" pitchFamily="50" charset="-128"/>
              </a:rPr>
              <a:t>B</a:t>
            </a:r>
            <a:r>
              <a:rPr kumimoji="0" lang="ja-JP" altLang="en-US" sz="1400" b="0" i="0" u="none" strike="noStrike" kern="0" cap="none" spc="0" normalizeH="0" baseline="0" noProof="0" dirty="0">
                <a:ln>
                  <a:noFill/>
                </a:ln>
                <a:solidFill>
                  <a:srgbClr val="15203F"/>
                </a:solidFill>
                <a:effectLst/>
                <a:uLnTx/>
                <a:uFillTx/>
                <a:latin typeface="Meiryo UI" panose="020B0604030504040204" pitchFamily="50" charset="-128"/>
                <a:ea typeface="Meiryo UI" panose="020B0604030504040204" pitchFamily="50" charset="-128"/>
              </a:rPr>
              <a:t>社様</a:t>
            </a:r>
          </a:p>
        </p:txBody>
      </p:sp>
      <p:sp>
        <p:nvSpPr>
          <p:cNvPr id="33" name="正方形/長方形 32">
            <a:extLst>
              <a:ext uri="{FF2B5EF4-FFF2-40B4-BE49-F238E27FC236}">
                <a16:creationId xmlns:a16="http://schemas.microsoft.com/office/drawing/2014/main" id="{9723DB5A-A444-B9F0-E338-A9564F6B132E}"/>
              </a:ext>
            </a:extLst>
          </p:cNvPr>
          <p:cNvSpPr/>
          <p:nvPr/>
        </p:nvSpPr>
        <p:spPr>
          <a:xfrm>
            <a:off x="8932618" y="4631727"/>
            <a:ext cx="1213095" cy="751135"/>
          </a:xfrm>
          <a:prstGeom prst="rect">
            <a:avLst/>
          </a:prstGeom>
          <a:noFill/>
          <a:ln w="28575" cap="flat" cmpd="sng" algn="ctr">
            <a:noFill/>
            <a:prstDash val="solid"/>
            <a:roun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kern="0" dirty="0">
                <a:solidFill>
                  <a:srgbClr val="15203F"/>
                </a:solidFill>
                <a:latin typeface="Meiryo UI" panose="020B0604030504040204" pitchFamily="50" charset="-128"/>
                <a:ea typeface="Meiryo UI" panose="020B0604030504040204" pitchFamily="50" charset="-128"/>
              </a:rPr>
              <a:t>物流拠点</a:t>
            </a:r>
            <a:endParaRPr kumimoji="0" lang="en-US" altLang="ja-JP" sz="1400" b="0" i="0" u="none" strike="noStrike" kern="0" cap="none" spc="0" normalizeH="0" baseline="0" noProof="0" dirty="0">
              <a:ln>
                <a:noFill/>
              </a:ln>
              <a:solidFill>
                <a:srgbClr val="15203F"/>
              </a:solidFill>
              <a:effectLst/>
              <a:uLnTx/>
              <a:uFillTx/>
              <a:latin typeface="Meiryo UI" panose="020B0604030504040204" pitchFamily="50" charset="-128"/>
              <a:ea typeface="Meiryo UI" panose="020B0604030504040204"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kern="0" dirty="0">
                <a:solidFill>
                  <a:srgbClr val="15203F"/>
                </a:solidFill>
                <a:latin typeface="Meiryo UI" panose="020B0604030504040204" pitchFamily="50" charset="-128"/>
                <a:ea typeface="Meiryo UI" panose="020B0604030504040204" pitchFamily="50" charset="-128"/>
              </a:rPr>
              <a:t>C</a:t>
            </a:r>
            <a:r>
              <a:rPr kumimoji="0" lang="ja-JP" altLang="en-US" sz="1400" b="0" i="0" u="none" strike="noStrike" kern="0" cap="none" spc="0" normalizeH="0" baseline="0" noProof="0" dirty="0">
                <a:ln>
                  <a:noFill/>
                </a:ln>
                <a:solidFill>
                  <a:srgbClr val="15203F"/>
                </a:solidFill>
                <a:effectLst/>
                <a:uLnTx/>
                <a:uFillTx/>
                <a:latin typeface="Meiryo UI" panose="020B0604030504040204" pitchFamily="50" charset="-128"/>
                <a:ea typeface="Meiryo UI" panose="020B0604030504040204" pitchFamily="50" charset="-128"/>
              </a:rPr>
              <a:t>社様</a:t>
            </a:r>
          </a:p>
        </p:txBody>
      </p:sp>
      <p:pic>
        <p:nvPicPr>
          <p:cNvPr id="34" name="グラフィックス 33" descr="プログラマー">
            <a:extLst>
              <a:ext uri="{FF2B5EF4-FFF2-40B4-BE49-F238E27FC236}">
                <a16:creationId xmlns:a16="http://schemas.microsoft.com/office/drawing/2014/main" id="{E9B446B4-D7E7-5884-829A-C3FEA695CED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387560" y="3756159"/>
            <a:ext cx="751136" cy="751136"/>
          </a:xfrm>
          <a:prstGeom prst="rect">
            <a:avLst/>
          </a:prstGeom>
        </p:spPr>
      </p:pic>
      <p:pic>
        <p:nvPicPr>
          <p:cNvPr id="35" name="グラフィックス 34" descr="プログラマー">
            <a:extLst>
              <a:ext uri="{FF2B5EF4-FFF2-40B4-BE49-F238E27FC236}">
                <a16:creationId xmlns:a16="http://schemas.microsoft.com/office/drawing/2014/main" id="{34E53347-37CE-88F1-E6B1-1383BADEECB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387560" y="4595068"/>
            <a:ext cx="751136" cy="751136"/>
          </a:xfrm>
          <a:prstGeom prst="rect">
            <a:avLst/>
          </a:prstGeom>
        </p:spPr>
      </p:pic>
      <p:sp>
        <p:nvSpPr>
          <p:cNvPr id="36" name="正方形/長方形 35">
            <a:extLst>
              <a:ext uri="{FF2B5EF4-FFF2-40B4-BE49-F238E27FC236}">
                <a16:creationId xmlns:a16="http://schemas.microsoft.com/office/drawing/2014/main" id="{613E5438-C913-B6D4-CC0A-733A9D234455}"/>
              </a:ext>
            </a:extLst>
          </p:cNvPr>
          <p:cNvSpPr/>
          <p:nvPr/>
        </p:nvSpPr>
        <p:spPr>
          <a:xfrm>
            <a:off x="9069342" y="2748295"/>
            <a:ext cx="1249416" cy="751135"/>
          </a:xfrm>
          <a:prstGeom prst="rect">
            <a:avLst/>
          </a:prstGeom>
          <a:noFill/>
          <a:ln w="28575" cap="flat" cmpd="sng" algn="ctr">
            <a:noFill/>
            <a:prstDash val="solid"/>
            <a:roun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15203F"/>
              </a:solidFill>
              <a:effectLst/>
              <a:uLnTx/>
              <a:uFillTx/>
              <a:latin typeface="Calibri" panose="020F0502020204030204"/>
              <a:ea typeface="游ゴシック" panose="020B0400000000000000" pitchFamily="50" charset="-128"/>
              <a:cs typeface="+mn-cs"/>
            </a:endParaRPr>
          </a:p>
        </p:txBody>
      </p:sp>
      <p:pic>
        <p:nvPicPr>
          <p:cNvPr id="37" name="Picture 8" descr="Image result for Warehouse icon">
            <a:extLst>
              <a:ext uri="{FF2B5EF4-FFF2-40B4-BE49-F238E27FC236}">
                <a16:creationId xmlns:a16="http://schemas.microsoft.com/office/drawing/2014/main" id="{7C8B76AC-2CBF-5C99-A215-F64A56D3293D}"/>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288568" y="2711240"/>
            <a:ext cx="822079" cy="60220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Image result for Warehouse icon">
            <a:extLst>
              <a:ext uri="{FF2B5EF4-FFF2-40B4-BE49-F238E27FC236}">
                <a16:creationId xmlns:a16="http://schemas.microsoft.com/office/drawing/2014/main" id="{5F201183-A437-9354-1E0E-7C888D76B69D}"/>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288568" y="4706195"/>
            <a:ext cx="822079" cy="60220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Image result for Warehouse icon">
            <a:extLst>
              <a:ext uri="{FF2B5EF4-FFF2-40B4-BE49-F238E27FC236}">
                <a16:creationId xmlns:a16="http://schemas.microsoft.com/office/drawing/2014/main" id="{F734A627-1235-5B61-82AB-D23DA80A1618}"/>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288568" y="3703711"/>
            <a:ext cx="822079" cy="602201"/>
          </a:xfrm>
          <a:prstGeom prst="rect">
            <a:avLst/>
          </a:prstGeom>
          <a:noFill/>
          <a:extLst>
            <a:ext uri="{909E8E84-426E-40DD-AFC4-6F175D3DCCD1}">
              <a14:hiddenFill xmlns:a14="http://schemas.microsoft.com/office/drawing/2010/main">
                <a:solidFill>
                  <a:srgbClr val="FFFFFF"/>
                </a:solidFill>
              </a14:hiddenFill>
            </a:ext>
          </a:extLst>
        </p:spPr>
      </p:pic>
      <p:pic>
        <p:nvPicPr>
          <p:cNvPr id="40" name="図 39" descr="ロゴ&#10;&#10;自動的に生成された説明">
            <a:extLst>
              <a:ext uri="{FF2B5EF4-FFF2-40B4-BE49-F238E27FC236}">
                <a16:creationId xmlns:a16="http://schemas.microsoft.com/office/drawing/2014/main" id="{CEEC4670-5D59-ECCC-41A8-94ED281B897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170204" y="2559833"/>
            <a:ext cx="1856136" cy="1281848"/>
          </a:xfrm>
          <a:prstGeom prst="rect">
            <a:avLst/>
          </a:prstGeom>
        </p:spPr>
      </p:pic>
      <p:sp>
        <p:nvSpPr>
          <p:cNvPr id="41" name="正方形/長方形 40">
            <a:extLst>
              <a:ext uri="{FF2B5EF4-FFF2-40B4-BE49-F238E27FC236}">
                <a16:creationId xmlns:a16="http://schemas.microsoft.com/office/drawing/2014/main" id="{117F33CF-907D-C29D-3617-4B420C44BCF5}"/>
              </a:ext>
            </a:extLst>
          </p:cNvPr>
          <p:cNvSpPr/>
          <p:nvPr/>
        </p:nvSpPr>
        <p:spPr>
          <a:xfrm>
            <a:off x="8914456" y="2754791"/>
            <a:ext cx="1301501" cy="751135"/>
          </a:xfrm>
          <a:prstGeom prst="rect">
            <a:avLst/>
          </a:prstGeom>
          <a:noFill/>
          <a:ln w="28575" cap="flat" cmpd="sng" algn="ctr">
            <a:noFill/>
            <a:prstDash val="solid"/>
            <a:roun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kern="0" dirty="0">
                <a:solidFill>
                  <a:schemeClr val="tx2"/>
                </a:solidFill>
                <a:latin typeface="Meiryo UI" panose="020B0604030504040204" pitchFamily="50" charset="-128"/>
                <a:ea typeface="Meiryo UI" panose="020B0604030504040204" pitchFamily="50" charset="-128"/>
              </a:rPr>
              <a:t>山九株式会社</a:t>
            </a:r>
            <a:r>
              <a:rPr kumimoji="0" lang="ja-JP" altLang="en-US" sz="14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rPr>
              <a:t>東京支店</a:t>
            </a:r>
            <a:endParaRPr kumimoji="0" lang="en-US" altLang="ja-JP" sz="14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rPr>
              <a:t>（今回導入）</a:t>
            </a:r>
          </a:p>
        </p:txBody>
      </p:sp>
      <p:sp>
        <p:nvSpPr>
          <p:cNvPr id="43" name="四角形: 角を丸くする 42">
            <a:extLst>
              <a:ext uri="{FF2B5EF4-FFF2-40B4-BE49-F238E27FC236}">
                <a16:creationId xmlns:a16="http://schemas.microsoft.com/office/drawing/2014/main" id="{BE3601F8-99BD-E1E1-30A8-8975307F18DB}"/>
              </a:ext>
            </a:extLst>
          </p:cNvPr>
          <p:cNvSpPr/>
          <p:nvPr/>
        </p:nvSpPr>
        <p:spPr>
          <a:xfrm>
            <a:off x="3997234" y="2986131"/>
            <a:ext cx="275314" cy="13997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spcBef>
                <a:spcPts val="600"/>
              </a:spcBef>
            </a:pPr>
            <a:r>
              <a:rPr kumimoji="1" lang="ja-JP" altLang="en-US" sz="1400" dirty="0">
                <a:solidFill>
                  <a:schemeClr val="bg1"/>
                </a:solidFill>
              </a:rPr>
              <a:t>予約</a:t>
            </a:r>
          </a:p>
        </p:txBody>
      </p:sp>
      <p:sp>
        <p:nvSpPr>
          <p:cNvPr id="44" name="四角形: 角を丸くする 43">
            <a:extLst>
              <a:ext uri="{FF2B5EF4-FFF2-40B4-BE49-F238E27FC236}">
                <a16:creationId xmlns:a16="http://schemas.microsoft.com/office/drawing/2014/main" id="{8D040A64-696C-563B-1BF0-ED137EBE17C5}"/>
              </a:ext>
            </a:extLst>
          </p:cNvPr>
          <p:cNvSpPr/>
          <p:nvPr/>
        </p:nvSpPr>
        <p:spPr>
          <a:xfrm>
            <a:off x="5114689" y="4251190"/>
            <a:ext cx="1815045" cy="26910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600"/>
              </a:spcBef>
            </a:pPr>
            <a:r>
              <a:rPr kumimoji="1" lang="ja-JP" altLang="en-US" sz="1400" dirty="0">
                <a:solidFill>
                  <a:schemeClr val="bg1"/>
                </a:solidFill>
              </a:rPr>
              <a:t>受付</a:t>
            </a:r>
          </a:p>
        </p:txBody>
      </p:sp>
      <p:sp>
        <p:nvSpPr>
          <p:cNvPr id="46" name="四角形: 角を丸くする 45">
            <a:extLst>
              <a:ext uri="{FF2B5EF4-FFF2-40B4-BE49-F238E27FC236}">
                <a16:creationId xmlns:a16="http://schemas.microsoft.com/office/drawing/2014/main" id="{CF2EFBBE-4B66-1AF4-D8CD-58527894BC47}"/>
              </a:ext>
            </a:extLst>
          </p:cNvPr>
          <p:cNvSpPr/>
          <p:nvPr/>
        </p:nvSpPr>
        <p:spPr>
          <a:xfrm>
            <a:off x="7789642" y="3013376"/>
            <a:ext cx="275314" cy="13997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spcBef>
                <a:spcPts val="600"/>
              </a:spcBef>
            </a:pPr>
            <a:r>
              <a:rPr kumimoji="1" lang="ja-JP" altLang="en-US" sz="1400" dirty="0">
                <a:solidFill>
                  <a:schemeClr val="bg1"/>
                </a:solidFill>
              </a:rPr>
              <a:t>確認</a:t>
            </a:r>
          </a:p>
        </p:txBody>
      </p:sp>
    </p:spTree>
    <p:extLst>
      <p:ext uri="{BB962C8B-B14F-4D97-AF65-F5344CB8AC3E}">
        <p14:creationId xmlns:p14="http://schemas.microsoft.com/office/powerpoint/2010/main" val="341515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C0BA15-118F-D0BF-0928-BF94EFB98376}"/>
              </a:ext>
            </a:extLst>
          </p:cNvPr>
          <p:cNvSpPr>
            <a:spLocks noGrp="1"/>
          </p:cNvSpPr>
          <p:nvPr>
            <p:ph type="title"/>
          </p:nvPr>
        </p:nvSpPr>
        <p:spPr/>
        <p:txBody>
          <a:bodyPr/>
          <a:lstStyle/>
          <a:p>
            <a:r>
              <a:rPr kumimoji="1" lang="en-US" altLang="ja-JP" dirty="0"/>
              <a:t>MOVO</a:t>
            </a:r>
            <a:r>
              <a:rPr kumimoji="1" lang="ja-JP" altLang="en-US" dirty="0"/>
              <a:t>導入後の業務フロー（入出庫）</a:t>
            </a:r>
          </a:p>
        </p:txBody>
      </p:sp>
      <p:cxnSp>
        <p:nvCxnSpPr>
          <p:cNvPr id="162" name="直線コネクタ 161">
            <a:extLst>
              <a:ext uri="{FF2B5EF4-FFF2-40B4-BE49-F238E27FC236}">
                <a16:creationId xmlns:a16="http://schemas.microsoft.com/office/drawing/2014/main" id="{8588CD7D-2FDC-9DE8-8F78-4326FB91A5B0}"/>
              </a:ext>
            </a:extLst>
          </p:cNvPr>
          <p:cNvCxnSpPr>
            <a:cxnSpLocks/>
          </p:cNvCxnSpPr>
          <p:nvPr/>
        </p:nvCxnSpPr>
        <p:spPr>
          <a:xfrm flipH="1" flipV="1">
            <a:off x="509862" y="5185916"/>
            <a:ext cx="11342695" cy="5140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4" name="正方形/長方形 163">
            <a:extLst>
              <a:ext uri="{FF2B5EF4-FFF2-40B4-BE49-F238E27FC236}">
                <a16:creationId xmlns:a16="http://schemas.microsoft.com/office/drawing/2014/main" id="{AF323C7A-FD13-4337-52BC-426B8CFA7830}"/>
              </a:ext>
            </a:extLst>
          </p:cNvPr>
          <p:cNvSpPr/>
          <p:nvPr/>
        </p:nvSpPr>
        <p:spPr>
          <a:xfrm>
            <a:off x="259200" y="3889261"/>
            <a:ext cx="283539" cy="2631282"/>
          </a:xfrm>
          <a:prstGeom prst="rect">
            <a:avLst/>
          </a:prstGeom>
          <a:solidFill>
            <a:schemeClr val="tx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物流倉庫／工場</a:t>
            </a:r>
            <a:endPar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8" name="正方形/長方形 167">
            <a:extLst>
              <a:ext uri="{FF2B5EF4-FFF2-40B4-BE49-F238E27FC236}">
                <a16:creationId xmlns:a16="http://schemas.microsoft.com/office/drawing/2014/main" id="{54A098E8-8C1A-BB1B-C35A-46B85687ADAB}"/>
              </a:ext>
            </a:extLst>
          </p:cNvPr>
          <p:cNvSpPr/>
          <p:nvPr/>
        </p:nvSpPr>
        <p:spPr>
          <a:xfrm>
            <a:off x="579913" y="2447288"/>
            <a:ext cx="283540" cy="1350048"/>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ド</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ラ</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バ</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70" name="直線コネクタ 169">
            <a:extLst>
              <a:ext uri="{FF2B5EF4-FFF2-40B4-BE49-F238E27FC236}">
                <a16:creationId xmlns:a16="http://schemas.microsoft.com/office/drawing/2014/main" id="{E4623044-FC72-698C-56F9-7B9B6365E2BB}"/>
              </a:ext>
            </a:extLst>
          </p:cNvPr>
          <p:cNvCxnSpPr>
            <a:cxnSpLocks/>
          </p:cNvCxnSpPr>
          <p:nvPr/>
        </p:nvCxnSpPr>
        <p:spPr>
          <a:xfrm flipH="1">
            <a:off x="494407" y="4243055"/>
            <a:ext cx="8422023" cy="0"/>
          </a:xfrm>
          <a:prstGeom prst="line">
            <a:avLst/>
          </a:prstGeom>
          <a:ln w="3175">
            <a:noFill/>
            <a:prstDash val="lgDash"/>
          </a:ln>
        </p:spPr>
        <p:style>
          <a:lnRef idx="1">
            <a:schemeClr val="accent1"/>
          </a:lnRef>
          <a:fillRef idx="0">
            <a:schemeClr val="accent1"/>
          </a:fillRef>
          <a:effectRef idx="0">
            <a:schemeClr val="accent1"/>
          </a:effectRef>
          <a:fontRef idx="minor">
            <a:schemeClr val="tx1"/>
          </a:fontRef>
        </p:style>
      </p:cxnSp>
      <p:cxnSp>
        <p:nvCxnSpPr>
          <p:cNvPr id="171" name="直線コネクタ 170">
            <a:extLst>
              <a:ext uri="{FF2B5EF4-FFF2-40B4-BE49-F238E27FC236}">
                <a16:creationId xmlns:a16="http://schemas.microsoft.com/office/drawing/2014/main" id="{0D8D6FCF-D96A-FCAE-7756-425CACBA0874}"/>
              </a:ext>
            </a:extLst>
          </p:cNvPr>
          <p:cNvCxnSpPr>
            <a:cxnSpLocks/>
          </p:cNvCxnSpPr>
          <p:nvPr/>
        </p:nvCxnSpPr>
        <p:spPr>
          <a:xfrm flipH="1">
            <a:off x="398874" y="5111620"/>
            <a:ext cx="8422023" cy="0"/>
          </a:xfrm>
          <a:prstGeom prst="line">
            <a:avLst/>
          </a:prstGeom>
          <a:ln w="3175">
            <a:noFill/>
            <a:prstDash val="lgDash"/>
          </a:ln>
        </p:spPr>
        <p:style>
          <a:lnRef idx="1">
            <a:schemeClr val="accent1"/>
          </a:lnRef>
          <a:fillRef idx="0">
            <a:schemeClr val="accent1"/>
          </a:fillRef>
          <a:effectRef idx="0">
            <a:schemeClr val="accent1"/>
          </a:effectRef>
          <a:fontRef idx="minor">
            <a:schemeClr val="tx1"/>
          </a:fontRef>
        </p:style>
      </p:cxnSp>
      <p:cxnSp>
        <p:nvCxnSpPr>
          <p:cNvPr id="174" name="直線コネクタ 173">
            <a:extLst>
              <a:ext uri="{FF2B5EF4-FFF2-40B4-BE49-F238E27FC236}">
                <a16:creationId xmlns:a16="http://schemas.microsoft.com/office/drawing/2014/main" id="{DF5E14E9-CC65-A135-B932-018013A451E4}"/>
              </a:ext>
            </a:extLst>
          </p:cNvPr>
          <p:cNvCxnSpPr>
            <a:cxnSpLocks/>
          </p:cNvCxnSpPr>
          <p:nvPr/>
        </p:nvCxnSpPr>
        <p:spPr>
          <a:xfrm flipH="1" flipV="1">
            <a:off x="257105" y="987235"/>
            <a:ext cx="11677790" cy="2665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5" name="直線コネクタ 174">
            <a:extLst>
              <a:ext uri="{FF2B5EF4-FFF2-40B4-BE49-F238E27FC236}">
                <a16:creationId xmlns:a16="http://schemas.microsoft.com/office/drawing/2014/main" id="{A0A6D734-A477-FBC0-30AB-0E62A42EA0F7}"/>
              </a:ext>
            </a:extLst>
          </p:cNvPr>
          <p:cNvCxnSpPr>
            <a:cxnSpLocks/>
          </p:cNvCxnSpPr>
          <p:nvPr/>
        </p:nvCxnSpPr>
        <p:spPr>
          <a:xfrm flipH="1" flipV="1">
            <a:off x="284073" y="3856210"/>
            <a:ext cx="11623853" cy="33051"/>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6" name="直線コネクタ 83">
            <a:extLst>
              <a:ext uri="{FF2B5EF4-FFF2-40B4-BE49-F238E27FC236}">
                <a16:creationId xmlns:a16="http://schemas.microsoft.com/office/drawing/2014/main" id="{EFF6CE04-5ADE-7A65-FD54-DBC50BEC4E98}"/>
              </a:ext>
            </a:extLst>
          </p:cNvPr>
          <p:cNvCxnSpPr>
            <a:cxnSpLocks/>
          </p:cNvCxnSpPr>
          <p:nvPr/>
        </p:nvCxnSpPr>
        <p:spPr>
          <a:xfrm rot="10800000" flipV="1">
            <a:off x="7012034" y="2683504"/>
            <a:ext cx="4759358" cy="3064012"/>
          </a:xfrm>
          <a:prstGeom prst="bentConnector3">
            <a:avLst>
              <a:gd name="adj1" fmla="val 50000"/>
            </a:avLst>
          </a:prstGeom>
          <a:ln w="3175">
            <a:noFill/>
            <a:prstDash val="lgDash"/>
          </a:ln>
        </p:spPr>
        <p:style>
          <a:lnRef idx="1">
            <a:schemeClr val="accent1"/>
          </a:lnRef>
          <a:fillRef idx="0">
            <a:schemeClr val="accent1"/>
          </a:fillRef>
          <a:effectRef idx="0">
            <a:schemeClr val="accent1"/>
          </a:effectRef>
          <a:fontRef idx="minor">
            <a:schemeClr val="tx1"/>
          </a:fontRef>
        </p:style>
      </p:cxnSp>
      <p:cxnSp>
        <p:nvCxnSpPr>
          <p:cNvPr id="179" name="直線コネクタ 178">
            <a:extLst>
              <a:ext uri="{FF2B5EF4-FFF2-40B4-BE49-F238E27FC236}">
                <a16:creationId xmlns:a16="http://schemas.microsoft.com/office/drawing/2014/main" id="{68382CBC-DCEE-0237-8C75-9F15A2BA71CB}"/>
              </a:ext>
            </a:extLst>
          </p:cNvPr>
          <p:cNvCxnSpPr>
            <a:cxnSpLocks/>
          </p:cNvCxnSpPr>
          <p:nvPr/>
        </p:nvCxnSpPr>
        <p:spPr>
          <a:xfrm>
            <a:off x="3046328" y="687939"/>
            <a:ext cx="0" cy="5719876"/>
          </a:xfrm>
          <a:prstGeom prst="line">
            <a:avLst/>
          </a:prstGeom>
        </p:spPr>
        <p:style>
          <a:lnRef idx="1">
            <a:schemeClr val="accent1"/>
          </a:lnRef>
          <a:fillRef idx="0">
            <a:schemeClr val="accent1"/>
          </a:fillRef>
          <a:effectRef idx="0">
            <a:schemeClr val="accent1"/>
          </a:effectRef>
          <a:fontRef idx="minor">
            <a:schemeClr val="tx1"/>
          </a:fontRef>
        </p:style>
      </p:cxnSp>
      <p:sp>
        <p:nvSpPr>
          <p:cNvPr id="180" name="矢印: 右 69">
            <a:extLst>
              <a:ext uri="{FF2B5EF4-FFF2-40B4-BE49-F238E27FC236}">
                <a16:creationId xmlns:a16="http://schemas.microsoft.com/office/drawing/2014/main" id="{0BD8450E-6F4D-0862-58A2-7EBFB80E15A0}"/>
              </a:ext>
            </a:extLst>
          </p:cNvPr>
          <p:cNvSpPr/>
          <p:nvPr/>
        </p:nvSpPr>
        <p:spPr>
          <a:xfrm>
            <a:off x="3102304" y="702960"/>
            <a:ext cx="8913296" cy="211340"/>
          </a:xfrm>
          <a:prstGeom prst="rightArrow">
            <a:avLst>
              <a:gd name="adj1" fmla="val 100000"/>
              <a:gd name="adj2" fmla="val 50000"/>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入荷</a:t>
            </a:r>
            <a:r>
              <a:rPr kumimoji="1" lang="ja-JP" altLang="en-US"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当日</a:t>
            </a:r>
            <a:endPar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81" name="矢印: 右 70">
            <a:extLst>
              <a:ext uri="{FF2B5EF4-FFF2-40B4-BE49-F238E27FC236}">
                <a16:creationId xmlns:a16="http://schemas.microsoft.com/office/drawing/2014/main" id="{316F88E6-F42D-DB13-DE7E-31B83DB0EBC3}"/>
              </a:ext>
            </a:extLst>
          </p:cNvPr>
          <p:cNvSpPr/>
          <p:nvPr/>
        </p:nvSpPr>
        <p:spPr>
          <a:xfrm>
            <a:off x="284073" y="698201"/>
            <a:ext cx="2726041" cy="235535"/>
          </a:xfrm>
          <a:prstGeom prst="rightArrow">
            <a:avLst>
              <a:gd name="adj1" fmla="val 100000"/>
              <a:gd name="adj2" fmla="val 50000"/>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入荷前日</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まで</a:t>
            </a:r>
          </a:p>
        </p:txBody>
      </p:sp>
      <p:cxnSp>
        <p:nvCxnSpPr>
          <p:cNvPr id="183" name="直線コネクタ 182">
            <a:extLst>
              <a:ext uri="{FF2B5EF4-FFF2-40B4-BE49-F238E27FC236}">
                <a16:creationId xmlns:a16="http://schemas.microsoft.com/office/drawing/2014/main" id="{3DCD3FCE-8E36-0D32-7C53-4391F9915C7B}"/>
              </a:ext>
            </a:extLst>
          </p:cNvPr>
          <p:cNvCxnSpPr>
            <a:cxnSpLocks/>
          </p:cNvCxnSpPr>
          <p:nvPr/>
        </p:nvCxnSpPr>
        <p:spPr>
          <a:xfrm flipH="1">
            <a:off x="426696" y="6557823"/>
            <a:ext cx="10518842" cy="15746"/>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90" name="正方形/長方形 189">
            <a:extLst>
              <a:ext uri="{FF2B5EF4-FFF2-40B4-BE49-F238E27FC236}">
                <a16:creationId xmlns:a16="http://schemas.microsoft.com/office/drawing/2014/main" id="{29D69506-886B-1CD5-FC5B-AA3A3F1BC3E1}"/>
              </a:ext>
            </a:extLst>
          </p:cNvPr>
          <p:cNvSpPr/>
          <p:nvPr/>
        </p:nvSpPr>
        <p:spPr>
          <a:xfrm>
            <a:off x="257105" y="1057425"/>
            <a:ext cx="283539" cy="2745286"/>
          </a:xfrm>
          <a:prstGeom prst="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運送会社</a:t>
            </a:r>
            <a:endPar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9" name="正方形/長方形 208">
            <a:extLst>
              <a:ext uri="{FF2B5EF4-FFF2-40B4-BE49-F238E27FC236}">
                <a16:creationId xmlns:a16="http://schemas.microsoft.com/office/drawing/2014/main" id="{90AB6731-BB10-1949-E67D-4724E4CE7FE5}"/>
              </a:ext>
            </a:extLst>
          </p:cNvPr>
          <p:cNvSpPr/>
          <p:nvPr/>
        </p:nvSpPr>
        <p:spPr>
          <a:xfrm>
            <a:off x="582168" y="5228026"/>
            <a:ext cx="283540" cy="1286256"/>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現</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場</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0" name="正方形/長方形 209">
            <a:extLst>
              <a:ext uri="{FF2B5EF4-FFF2-40B4-BE49-F238E27FC236}">
                <a16:creationId xmlns:a16="http://schemas.microsoft.com/office/drawing/2014/main" id="{570F1AE2-2ADE-7EFF-5717-2B0DD213B4A5}"/>
              </a:ext>
            </a:extLst>
          </p:cNvPr>
          <p:cNvSpPr/>
          <p:nvPr/>
        </p:nvSpPr>
        <p:spPr>
          <a:xfrm>
            <a:off x="573095" y="3889261"/>
            <a:ext cx="283540" cy="1253114"/>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受</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付</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12" name="直線コネクタ 211">
            <a:extLst>
              <a:ext uri="{FF2B5EF4-FFF2-40B4-BE49-F238E27FC236}">
                <a16:creationId xmlns:a16="http://schemas.microsoft.com/office/drawing/2014/main" id="{11A3C499-7466-C62A-CA5B-C94CCE40EF0C}"/>
              </a:ext>
            </a:extLst>
          </p:cNvPr>
          <p:cNvCxnSpPr>
            <a:cxnSpLocks/>
          </p:cNvCxnSpPr>
          <p:nvPr/>
        </p:nvCxnSpPr>
        <p:spPr>
          <a:xfrm flipH="1" flipV="1">
            <a:off x="592200" y="2401650"/>
            <a:ext cx="11342695" cy="5140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3" name="正方形/長方形 212">
            <a:extLst>
              <a:ext uri="{FF2B5EF4-FFF2-40B4-BE49-F238E27FC236}">
                <a16:creationId xmlns:a16="http://schemas.microsoft.com/office/drawing/2014/main" id="{9E3425DA-95E5-48F3-FE63-F84BA66863D7}"/>
              </a:ext>
            </a:extLst>
          </p:cNvPr>
          <p:cNvSpPr/>
          <p:nvPr/>
        </p:nvSpPr>
        <p:spPr>
          <a:xfrm>
            <a:off x="580018" y="1061051"/>
            <a:ext cx="283540" cy="1309845"/>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配</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車</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担</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当</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4" name="テキスト ボックス 213">
            <a:extLst>
              <a:ext uri="{FF2B5EF4-FFF2-40B4-BE49-F238E27FC236}">
                <a16:creationId xmlns:a16="http://schemas.microsoft.com/office/drawing/2014/main" id="{8E70C478-FF32-A383-39E6-B14FBD1542B8}"/>
              </a:ext>
            </a:extLst>
          </p:cNvPr>
          <p:cNvSpPr txBox="1"/>
          <p:nvPr/>
        </p:nvSpPr>
        <p:spPr>
          <a:xfrm>
            <a:off x="1042918" y="1356171"/>
            <a:ext cx="432000" cy="777336"/>
          </a:xfrm>
          <a:prstGeom prst="rect">
            <a:avLst/>
          </a:prstGeom>
          <a:noFill/>
          <a:ln>
            <a:solidFill>
              <a:schemeClr val="bg2"/>
            </a:solidFill>
          </a:ln>
        </p:spPr>
        <p:txBody>
          <a:bodyPr vert="eaVert" wrap="square" lIns="72000" r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ysClr val="windowText" lastClr="000000"/>
                </a:solidFill>
                <a:effectLst/>
                <a:uLnTx/>
                <a:uFillTx/>
                <a:latin typeface="Meiryo UI"/>
                <a:ea typeface="Meiryo UI"/>
                <a:cs typeface="+mn-cs"/>
              </a:rPr>
              <a:t>車両手配</a:t>
            </a:r>
            <a:endParaRPr kumimoji="1" lang="ja-JP" altLang="en-US" sz="1200" b="0" i="0" u="none" strike="noStrike" kern="0" cap="none" spc="0" normalizeH="0" baseline="0" noProof="0" dirty="0" err="1">
              <a:ln>
                <a:noFill/>
              </a:ln>
              <a:solidFill>
                <a:sysClr val="windowText" lastClr="000000"/>
              </a:solidFill>
              <a:effectLst/>
              <a:uLnTx/>
              <a:uFillTx/>
              <a:latin typeface="Meiryo UI"/>
              <a:ea typeface="Meiryo UI"/>
              <a:cs typeface="+mn-cs"/>
            </a:endParaRPr>
          </a:p>
        </p:txBody>
      </p:sp>
      <p:cxnSp>
        <p:nvCxnSpPr>
          <p:cNvPr id="219" name="コネクタ: カギ線 54">
            <a:extLst>
              <a:ext uri="{FF2B5EF4-FFF2-40B4-BE49-F238E27FC236}">
                <a16:creationId xmlns:a16="http://schemas.microsoft.com/office/drawing/2014/main" id="{A2C1DC9E-5A0E-4037-10EF-0D116A1107DA}"/>
              </a:ext>
            </a:extLst>
          </p:cNvPr>
          <p:cNvCxnSpPr>
            <a:cxnSpLocks/>
            <a:stCxn id="11" idx="2"/>
            <a:endCxn id="222" idx="0"/>
          </p:cNvCxnSpPr>
          <p:nvPr/>
        </p:nvCxnSpPr>
        <p:spPr>
          <a:xfrm flipH="1">
            <a:off x="2447818" y="2136397"/>
            <a:ext cx="8723" cy="20079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2" name="テキスト ボックス 221">
            <a:extLst>
              <a:ext uri="{FF2B5EF4-FFF2-40B4-BE49-F238E27FC236}">
                <a16:creationId xmlns:a16="http://schemas.microsoft.com/office/drawing/2014/main" id="{520F3C19-0197-31F5-DBE4-C4FDB4C48E8C}"/>
              </a:ext>
            </a:extLst>
          </p:cNvPr>
          <p:cNvSpPr txBox="1"/>
          <p:nvPr/>
        </p:nvSpPr>
        <p:spPr>
          <a:xfrm>
            <a:off x="2231818" y="4144368"/>
            <a:ext cx="432000" cy="777336"/>
          </a:xfrm>
          <a:prstGeom prst="rect">
            <a:avLst/>
          </a:prstGeom>
          <a:noFill/>
          <a:ln w="9525">
            <a:solidFill>
              <a:schemeClr val="bg2"/>
            </a:solidFill>
          </a:ln>
        </p:spPr>
        <p:txBody>
          <a:bodyPr vert="eaVert" wrap="square" lIns="72000" r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ysClr val="windowText" lastClr="000000"/>
                </a:solidFill>
                <a:effectLst/>
                <a:uLnTx/>
                <a:uFillTx/>
                <a:latin typeface="Meiryo UI"/>
                <a:ea typeface="Meiryo UI"/>
                <a:cs typeface="+mn-cs"/>
              </a:rPr>
              <a:t>伝票突合内容確認</a:t>
            </a:r>
            <a:endParaRPr kumimoji="1" lang="en-US" altLang="ja-JP" sz="1200" b="0" i="0" u="none" strike="noStrike" kern="0" cap="none" spc="0" normalizeH="0" baseline="0" noProof="0" dirty="0">
              <a:ln>
                <a:noFill/>
              </a:ln>
              <a:solidFill>
                <a:sysClr val="windowText" lastClr="000000"/>
              </a:solidFill>
              <a:effectLst/>
              <a:uLnTx/>
              <a:uFillTx/>
              <a:latin typeface="Meiryo UI"/>
              <a:ea typeface="Meiryo UI"/>
              <a:cs typeface="+mn-cs"/>
            </a:endParaRPr>
          </a:p>
        </p:txBody>
      </p:sp>
      <p:sp>
        <p:nvSpPr>
          <p:cNvPr id="231" name="テキスト ボックス 230">
            <a:extLst>
              <a:ext uri="{FF2B5EF4-FFF2-40B4-BE49-F238E27FC236}">
                <a16:creationId xmlns:a16="http://schemas.microsoft.com/office/drawing/2014/main" id="{1AECC9AA-EF0B-F7AA-1EAB-73E2BA7FD85F}"/>
              </a:ext>
            </a:extLst>
          </p:cNvPr>
          <p:cNvSpPr txBox="1"/>
          <p:nvPr/>
        </p:nvSpPr>
        <p:spPr>
          <a:xfrm>
            <a:off x="6551407" y="1882588"/>
            <a:ext cx="0" cy="0"/>
          </a:xfrm>
          <a:prstGeom prst="rect">
            <a:avLst/>
          </a:prstGeom>
          <a:noFill/>
        </p:spPr>
        <p:txBody>
          <a:bodyPr wrap="none" lIns="72000" rIns="72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err="1">
              <a:ln>
                <a:noFill/>
              </a:ln>
              <a:solidFill>
                <a:sysClr val="windowText" lastClr="000000"/>
              </a:solidFill>
              <a:effectLst/>
              <a:uLnTx/>
              <a:uFillTx/>
              <a:latin typeface="Meiryo UI"/>
              <a:ea typeface="Meiryo UI"/>
              <a:cs typeface="+mn-cs"/>
            </a:endParaRPr>
          </a:p>
        </p:txBody>
      </p:sp>
      <p:sp>
        <p:nvSpPr>
          <p:cNvPr id="232" name="テキスト ボックス 231">
            <a:extLst>
              <a:ext uri="{FF2B5EF4-FFF2-40B4-BE49-F238E27FC236}">
                <a16:creationId xmlns:a16="http://schemas.microsoft.com/office/drawing/2014/main" id="{5DDFEA90-78A3-C0D5-9EB1-F33F4EE99C96}"/>
              </a:ext>
            </a:extLst>
          </p:cNvPr>
          <p:cNvSpPr txBox="1"/>
          <p:nvPr/>
        </p:nvSpPr>
        <p:spPr>
          <a:xfrm>
            <a:off x="4498447" y="2740805"/>
            <a:ext cx="432000" cy="777336"/>
          </a:xfrm>
          <a:prstGeom prst="rect">
            <a:avLst/>
          </a:prstGeom>
          <a:noFill/>
          <a:ln w="28575">
            <a:solidFill>
              <a:srgbClr val="FF0000"/>
            </a:solidFill>
          </a:ln>
        </p:spPr>
        <p:txBody>
          <a:bodyPr vert="eaVert" wrap="square" lIns="72000" r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ysClr val="windowText" lastClr="000000"/>
                </a:solidFill>
                <a:effectLst/>
                <a:uLnTx/>
                <a:uFillTx/>
                <a:latin typeface="Meiryo UI"/>
                <a:ea typeface="Meiryo UI"/>
                <a:cs typeface="+mn-cs"/>
              </a:rPr>
              <a:t>入場受付</a:t>
            </a:r>
            <a:endParaRPr kumimoji="1" lang="en-US" altLang="ja-JP" sz="1200" b="0" i="0" u="none" strike="noStrike" kern="0" cap="none" spc="0" normalizeH="0" baseline="0" noProof="0" dirty="0">
              <a:ln>
                <a:noFill/>
              </a:ln>
              <a:solidFill>
                <a:sysClr val="windowText" lastClr="000000"/>
              </a:solidFill>
              <a:effectLst/>
              <a:uLnTx/>
              <a:uFillTx/>
              <a:latin typeface="Meiryo UI"/>
              <a:ea typeface="Meiryo UI"/>
              <a:cs typeface="+mn-cs"/>
            </a:endParaRPr>
          </a:p>
        </p:txBody>
      </p:sp>
      <p:sp>
        <p:nvSpPr>
          <p:cNvPr id="237" name="テキスト ボックス 236">
            <a:extLst>
              <a:ext uri="{FF2B5EF4-FFF2-40B4-BE49-F238E27FC236}">
                <a16:creationId xmlns:a16="http://schemas.microsoft.com/office/drawing/2014/main" id="{1524EBC9-9D33-D9D1-713B-330FF408E64D}"/>
              </a:ext>
            </a:extLst>
          </p:cNvPr>
          <p:cNvSpPr txBox="1"/>
          <p:nvPr/>
        </p:nvSpPr>
        <p:spPr>
          <a:xfrm>
            <a:off x="6379285" y="1882588"/>
            <a:ext cx="0" cy="0"/>
          </a:xfrm>
          <a:prstGeom prst="rect">
            <a:avLst/>
          </a:prstGeom>
          <a:noFill/>
        </p:spPr>
        <p:txBody>
          <a:bodyPr wrap="none" lIns="72000" rIns="72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err="1">
              <a:ln>
                <a:noFill/>
              </a:ln>
              <a:solidFill>
                <a:sysClr val="windowText" lastClr="000000"/>
              </a:solidFill>
              <a:effectLst/>
              <a:uLnTx/>
              <a:uFillTx/>
              <a:latin typeface="Meiryo UI"/>
              <a:ea typeface="Meiryo UI"/>
              <a:cs typeface="+mn-cs"/>
            </a:endParaRPr>
          </a:p>
        </p:txBody>
      </p:sp>
      <p:sp>
        <p:nvSpPr>
          <p:cNvPr id="241" name="テキスト ボックス 240">
            <a:extLst>
              <a:ext uri="{FF2B5EF4-FFF2-40B4-BE49-F238E27FC236}">
                <a16:creationId xmlns:a16="http://schemas.microsoft.com/office/drawing/2014/main" id="{282313EF-4A54-643C-61BF-77E9136BF70F}"/>
              </a:ext>
            </a:extLst>
          </p:cNvPr>
          <p:cNvSpPr txBox="1"/>
          <p:nvPr/>
        </p:nvSpPr>
        <p:spPr>
          <a:xfrm>
            <a:off x="4498447" y="5508901"/>
            <a:ext cx="432000" cy="777336"/>
          </a:xfrm>
          <a:prstGeom prst="rect">
            <a:avLst/>
          </a:prstGeom>
          <a:noFill/>
          <a:ln w="9525">
            <a:solidFill>
              <a:schemeClr val="bg2"/>
            </a:solidFill>
          </a:ln>
        </p:spPr>
        <p:txBody>
          <a:bodyPr vert="eaVert" wrap="square" lIns="72000" r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ysClr val="windowText" lastClr="000000"/>
                </a:solidFill>
                <a:effectLst/>
                <a:uLnTx/>
                <a:uFillTx/>
                <a:latin typeface="Meiryo UI"/>
                <a:ea typeface="Meiryo UI"/>
                <a:cs typeface="+mn-cs"/>
              </a:rPr>
              <a:t>到着確認</a:t>
            </a:r>
            <a:endParaRPr kumimoji="1" lang="en-US" altLang="ja-JP" sz="1200" b="0" i="0" u="none" strike="noStrike" kern="0" cap="none" spc="0" normalizeH="0" baseline="0" noProof="0" dirty="0">
              <a:ln>
                <a:noFill/>
              </a:ln>
              <a:solidFill>
                <a:sysClr val="windowText" lastClr="000000"/>
              </a:solidFill>
              <a:effectLst/>
              <a:uLnTx/>
              <a:uFillTx/>
              <a:latin typeface="Meiryo UI"/>
              <a:ea typeface="Meiryo UI"/>
              <a:cs typeface="+mn-cs"/>
            </a:endParaRPr>
          </a:p>
        </p:txBody>
      </p:sp>
      <p:cxnSp>
        <p:nvCxnSpPr>
          <p:cNvPr id="247" name="コネクタ: カギ線 54">
            <a:extLst>
              <a:ext uri="{FF2B5EF4-FFF2-40B4-BE49-F238E27FC236}">
                <a16:creationId xmlns:a16="http://schemas.microsoft.com/office/drawing/2014/main" id="{BFA61CC6-32BF-85CA-5475-80B377260241}"/>
              </a:ext>
            </a:extLst>
          </p:cNvPr>
          <p:cNvCxnSpPr>
            <a:cxnSpLocks/>
            <a:stCxn id="232" idx="2"/>
            <a:endCxn id="241" idx="0"/>
          </p:cNvCxnSpPr>
          <p:nvPr/>
        </p:nvCxnSpPr>
        <p:spPr>
          <a:xfrm>
            <a:off x="4714447" y="3518141"/>
            <a:ext cx="0" cy="19907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6" name="テキスト ボックス 255">
            <a:extLst>
              <a:ext uri="{FF2B5EF4-FFF2-40B4-BE49-F238E27FC236}">
                <a16:creationId xmlns:a16="http://schemas.microsoft.com/office/drawing/2014/main" id="{913AC34C-5E48-1386-DDAF-C9F003A2D9DC}"/>
              </a:ext>
            </a:extLst>
          </p:cNvPr>
          <p:cNvSpPr txBox="1"/>
          <p:nvPr/>
        </p:nvSpPr>
        <p:spPr>
          <a:xfrm>
            <a:off x="6827501" y="4221448"/>
            <a:ext cx="432000" cy="777336"/>
          </a:xfrm>
          <a:prstGeom prst="rect">
            <a:avLst/>
          </a:prstGeom>
          <a:noFill/>
          <a:ln w="9525">
            <a:solidFill>
              <a:schemeClr val="bg2"/>
            </a:solidFill>
          </a:ln>
        </p:spPr>
        <p:txBody>
          <a:bodyPr vert="eaVert" wrap="square" lIns="72000" r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ysClr val="windowText" lastClr="000000"/>
                </a:solidFill>
                <a:effectLst/>
                <a:uLnTx/>
                <a:uFillTx/>
                <a:latin typeface="Meiryo UI"/>
                <a:ea typeface="Meiryo UI"/>
                <a:cs typeface="+mn-cs"/>
              </a:rPr>
              <a:t>呼び出し</a:t>
            </a:r>
            <a:endParaRPr kumimoji="1" lang="en-US" altLang="ja-JP" sz="1200" b="0" i="0" u="none" strike="noStrike" kern="0" cap="none" spc="0" normalizeH="0" baseline="0" noProof="0" dirty="0">
              <a:ln>
                <a:noFill/>
              </a:ln>
              <a:solidFill>
                <a:sysClr val="windowText" lastClr="000000"/>
              </a:solidFill>
              <a:effectLst/>
              <a:uLnTx/>
              <a:uFillTx/>
              <a:latin typeface="Meiryo UI"/>
              <a:ea typeface="Meiryo UI"/>
              <a:cs typeface="+mn-cs"/>
            </a:endParaRPr>
          </a:p>
        </p:txBody>
      </p:sp>
      <p:sp>
        <p:nvSpPr>
          <p:cNvPr id="257" name="テキスト ボックス 256">
            <a:extLst>
              <a:ext uri="{FF2B5EF4-FFF2-40B4-BE49-F238E27FC236}">
                <a16:creationId xmlns:a16="http://schemas.microsoft.com/office/drawing/2014/main" id="{88D70380-CBC8-D6A8-9DF5-434FA9AF492D}"/>
              </a:ext>
            </a:extLst>
          </p:cNvPr>
          <p:cNvSpPr txBox="1"/>
          <p:nvPr/>
        </p:nvSpPr>
        <p:spPr>
          <a:xfrm>
            <a:off x="7429630" y="2740805"/>
            <a:ext cx="432000" cy="777336"/>
          </a:xfrm>
          <a:prstGeom prst="rect">
            <a:avLst/>
          </a:prstGeom>
          <a:noFill/>
          <a:ln>
            <a:solidFill>
              <a:schemeClr val="bg2"/>
            </a:solidFill>
          </a:ln>
        </p:spPr>
        <p:txBody>
          <a:bodyPr vert="eaVert" wrap="square" lIns="72000" r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ysClr val="windowText" lastClr="000000"/>
                </a:solidFill>
                <a:effectLst/>
                <a:uLnTx/>
                <a:uFillTx/>
                <a:latin typeface="Meiryo UI"/>
                <a:ea typeface="Meiryo UI"/>
                <a:cs typeface="+mn-cs"/>
              </a:rPr>
              <a:t>接車</a:t>
            </a:r>
            <a:endParaRPr kumimoji="1" lang="en-US" altLang="ja-JP" sz="1200" b="0" i="0" u="none" strike="noStrike" kern="0" cap="none" spc="0" normalizeH="0" baseline="0" noProof="0" dirty="0">
              <a:ln>
                <a:noFill/>
              </a:ln>
              <a:solidFill>
                <a:sysClr val="windowText" lastClr="000000"/>
              </a:solidFill>
              <a:effectLst/>
              <a:uLnTx/>
              <a:uFillTx/>
              <a:latin typeface="Meiryo UI"/>
              <a:ea typeface="Meiryo UI"/>
              <a:cs typeface="+mn-cs"/>
            </a:endParaRPr>
          </a:p>
        </p:txBody>
      </p:sp>
      <p:cxnSp>
        <p:nvCxnSpPr>
          <p:cNvPr id="258" name="コネクタ: カギ線 54">
            <a:extLst>
              <a:ext uri="{FF2B5EF4-FFF2-40B4-BE49-F238E27FC236}">
                <a16:creationId xmlns:a16="http://schemas.microsoft.com/office/drawing/2014/main" id="{529E9898-A83B-296F-20F1-244E6134F01F}"/>
              </a:ext>
            </a:extLst>
          </p:cNvPr>
          <p:cNvCxnSpPr>
            <a:cxnSpLocks/>
            <a:stCxn id="272" idx="3"/>
            <a:endCxn id="275" idx="1"/>
          </p:cNvCxnSpPr>
          <p:nvPr/>
        </p:nvCxnSpPr>
        <p:spPr>
          <a:xfrm>
            <a:off x="8484808" y="4607782"/>
            <a:ext cx="906905" cy="23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コネクタ: カギ線 54">
            <a:extLst>
              <a:ext uri="{FF2B5EF4-FFF2-40B4-BE49-F238E27FC236}">
                <a16:creationId xmlns:a16="http://schemas.microsoft.com/office/drawing/2014/main" id="{CD0BAF81-F1D5-56D5-3286-710979393450}"/>
              </a:ext>
            </a:extLst>
          </p:cNvPr>
          <p:cNvCxnSpPr>
            <a:cxnSpLocks/>
            <a:stCxn id="256" idx="0"/>
            <a:endCxn id="257" idx="1"/>
          </p:cNvCxnSpPr>
          <p:nvPr/>
        </p:nvCxnSpPr>
        <p:spPr>
          <a:xfrm rot="5400000" flipH="1" flipV="1">
            <a:off x="6690578" y="3482397"/>
            <a:ext cx="1091975" cy="38612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コネクタ: カギ線 54">
            <a:extLst>
              <a:ext uri="{FF2B5EF4-FFF2-40B4-BE49-F238E27FC236}">
                <a16:creationId xmlns:a16="http://schemas.microsoft.com/office/drawing/2014/main" id="{45F8AEA9-9170-EB17-EE5A-D8667E38298B}"/>
              </a:ext>
            </a:extLst>
          </p:cNvPr>
          <p:cNvCxnSpPr>
            <a:cxnSpLocks/>
            <a:stCxn id="257" idx="3"/>
            <a:endCxn id="272" idx="0"/>
          </p:cNvCxnSpPr>
          <p:nvPr/>
        </p:nvCxnSpPr>
        <p:spPr>
          <a:xfrm>
            <a:off x="7861630" y="3129473"/>
            <a:ext cx="407178" cy="108964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2" name="テキスト ボックス 271">
            <a:extLst>
              <a:ext uri="{FF2B5EF4-FFF2-40B4-BE49-F238E27FC236}">
                <a16:creationId xmlns:a16="http://schemas.microsoft.com/office/drawing/2014/main" id="{954CFCA6-E45E-2568-5433-22BEB8CBA34D}"/>
              </a:ext>
            </a:extLst>
          </p:cNvPr>
          <p:cNvSpPr txBox="1"/>
          <p:nvPr/>
        </p:nvSpPr>
        <p:spPr>
          <a:xfrm>
            <a:off x="8052808" y="4219114"/>
            <a:ext cx="432000" cy="777336"/>
          </a:xfrm>
          <a:prstGeom prst="rect">
            <a:avLst/>
          </a:prstGeom>
          <a:noFill/>
          <a:ln w="28575">
            <a:solidFill>
              <a:srgbClr val="FF0000"/>
            </a:solidFill>
          </a:ln>
        </p:spPr>
        <p:txBody>
          <a:bodyPr vert="eaVert" wrap="square" lIns="72000" r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Meiryo UI"/>
                <a:ea typeface="Meiryo UI"/>
                <a:cs typeface="+mn-cs"/>
              </a:rPr>
              <a:t>作業開始</a:t>
            </a:r>
            <a:endParaRPr kumimoji="1" lang="en-US" altLang="ja-JP" sz="1200" b="0" i="0" u="none" strike="noStrike" kern="0" cap="none" spc="0" normalizeH="0" baseline="0" noProof="0" dirty="0">
              <a:ln>
                <a:noFill/>
              </a:ln>
              <a:solidFill>
                <a:sysClr val="windowText" lastClr="000000"/>
              </a:solidFill>
              <a:effectLst/>
              <a:uLnTx/>
              <a:uFillTx/>
              <a:latin typeface="Meiryo UI"/>
              <a:ea typeface="Meiryo UI"/>
              <a:cs typeface="+mn-cs"/>
            </a:endParaRPr>
          </a:p>
        </p:txBody>
      </p:sp>
      <p:sp>
        <p:nvSpPr>
          <p:cNvPr id="275" name="テキスト ボックス 274">
            <a:extLst>
              <a:ext uri="{FF2B5EF4-FFF2-40B4-BE49-F238E27FC236}">
                <a16:creationId xmlns:a16="http://schemas.microsoft.com/office/drawing/2014/main" id="{8CEF7607-142E-C493-BE24-26394F83D198}"/>
              </a:ext>
            </a:extLst>
          </p:cNvPr>
          <p:cNvSpPr txBox="1"/>
          <p:nvPr/>
        </p:nvSpPr>
        <p:spPr>
          <a:xfrm>
            <a:off x="9391713" y="4221448"/>
            <a:ext cx="432000" cy="777336"/>
          </a:xfrm>
          <a:prstGeom prst="rect">
            <a:avLst/>
          </a:prstGeom>
          <a:noFill/>
          <a:ln w="28575">
            <a:solidFill>
              <a:srgbClr val="FF0000"/>
            </a:solidFill>
          </a:ln>
        </p:spPr>
        <p:txBody>
          <a:bodyPr vert="eaVert" wrap="square" lIns="72000" r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ysClr val="windowText" lastClr="000000"/>
                </a:solidFill>
                <a:effectLst/>
                <a:uLnTx/>
                <a:uFillTx/>
                <a:latin typeface="Meiryo UI"/>
                <a:ea typeface="Meiryo UI"/>
                <a:cs typeface="+mn-cs"/>
              </a:rPr>
              <a:t>作業終了</a:t>
            </a:r>
            <a:endParaRPr kumimoji="1" lang="en-US" altLang="ja-JP" sz="1200" b="0" i="0" u="none" strike="noStrike" kern="0" cap="none" spc="0" normalizeH="0" baseline="0" noProof="0" dirty="0">
              <a:ln>
                <a:noFill/>
              </a:ln>
              <a:solidFill>
                <a:sysClr val="windowText" lastClr="000000"/>
              </a:solidFill>
              <a:effectLst/>
              <a:uLnTx/>
              <a:uFillTx/>
              <a:latin typeface="Meiryo UI"/>
              <a:ea typeface="Meiryo UI"/>
              <a:cs typeface="+mn-cs"/>
            </a:endParaRPr>
          </a:p>
        </p:txBody>
      </p:sp>
      <p:cxnSp>
        <p:nvCxnSpPr>
          <p:cNvPr id="278" name="コネクタ: カギ線 54">
            <a:extLst>
              <a:ext uri="{FF2B5EF4-FFF2-40B4-BE49-F238E27FC236}">
                <a16:creationId xmlns:a16="http://schemas.microsoft.com/office/drawing/2014/main" id="{C83E82D7-A623-592E-ED43-D5F42961118D}"/>
              </a:ext>
            </a:extLst>
          </p:cNvPr>
          <p:cNvCxnSpPr>
            <a:cxnSpLocks/>
            <a:stCxn id="275" idx="0"/>
            <a:endCxn id="282" idx="1"/>
          </p:cNvCxnSpPr>
          <p:nvPr/>
        </p:nvCxnSpPr>
        <p:spPr>
          <a:xfrm rot="5400000" flipH="1" flipV="1">
            <a:off x="9725821" y="3014188"/>
            <a:ext cx="1089152" cy="132536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2" name="テキスト ボックス 281">
            <a:extLst>
              <a:ext uri="{FF2B5EF4-FFF2-40B4-BE49-F238E27FC236}">
                <a16:creationId xmlns:a16="http://schemas.microsoft.com/office/drawing/2014/main" id="{DEB01B63-F341-87D3-3E6D-0868E56A95BF}"/>
              </a:ext>
            </a:extLst>
          </p:cNvPr>
          <p:cNvSpPr txBox="1"/>
          <p:nvPr/>
        </p:nvSpPr>
        <p:spPr>
          <a:xfrm>
            <a:off x="10933082" y="2743628"/>
            <a:ext cx="432000" cy="777336"/>
          </a:xfrm>
          <a:prstGeom prst="rect">
            <a:avLst/>
          </a:prstGeom>
          <a:noFill/>
          <a:ln>
            <a:solidFill>
              <a:schemeClr val="bg2"/>
            </a:solidFill>
          </a:ln>
        </p:spPr>
        <p:txBody>
          <a:bodyPr vert="eaVert" wrap="square" lIns="72000" r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ysClr val="windowText" lastClr="000000"/>
                </a:solidFill>
                <a:effectLst/>
                <a:uLnTx/>
                <a:uFillTx/>
                <a:latin typeface="Meiryo UI"/>
                <a:ea typeface="Meiryo UI"/>
                <a:cs typeface="+mn-cs"/>
              </a:rPr>
              <a:t>退場</a:t>
            </a:r>
            <a:endParaRPr kumimoji="1" lang="en-US" altLang="ja-JP" sz="1200" b="0" i="0" u="none" strike="noStrike" kern="0" cap="none" spc="0" normalizeH="0" baseline="0" noProof="0" dirty="0">
              <a:ln>
                <a:noFill/>
              </a:ln>
              <a:solidFill>
                <a:sysClr val="windowText" lastClr="000000"/>
              </a:solidFill>
              <a:effectLst/>
              <a:uLnTx/>
              <a:uFillTx/>
              <a:latin typeface="Meiryo UI"/>
              <a:ea typeface="Meiryo UI"/>
              <a:cs typeface="+mn-cs"/>
            </a:endParaRPr>
          </a:p>
        </p:txBody>
      </p:sp>
      <p:sp>
        <p:nvSpPr>
          <p:cNvPr id="11" name="テキスト ボックス 10">
            <a:extLst>
              <a:ext uri="{FF2B5EF4-FFF2-40B4-BE49-F238E27FC236}">
                <a16:creationId xmlns:a16="http://schemas.microsoft.com/office/drawing/2014/main" id="{9ED3B4EF-D603-F2D4-8F36-D4FEADC7FDED}"/>
              </a:ext>
            </a:extLst>
          </p:cNvPr>
          <p:cNvSpPr txBox="1"/>
          <p:nvPr/>
        </p:nvSpPr>
        <p:spPr>
          <a:xfrm>
            <a:off x="2240541" y="1359061"/>
            <a:ext cx="432000" cy="777336"/>
          </a:xfrm>
          <a:prstGeom prst="rect">
            <a:avLst/>
          </a:prstGeom>
          <a:noFill/>
          <a:ln w="28575">
            <a:solidFill>
              <a:srgbClr val="FF0000"/>
            </a:solidFill>
          </a:ln>
        </p:spPr>
        <p:txBody>
          <a:bodyPr vert="eaVert" wrap="square" lIns="72000" r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ysClr val="windowText" lastClr="000000"/>
                </a:solidFill>
                <a:effectLst/>
                <a:uLnTx/>
                <a:uFillTx/>
                <a:latin typeface="Meiryo UI"/>
                <a:ea typeface="Meiryo UI"/>
                <a:cs typeface="+mn-cs"/>
              </a:rPr>
              <a:t>予約</a:t>
            </a:r>
            <a:endParaRPr kumimoji="1" lang="ja-JP" altLang="en-US" sz="1200" b="0" i="0" u="none" strike="noStrike" kern="0" cap="none" spc="0" normalizeH="0" baseline="0" noProof="0" dirty="0" err="1">
              <a:ln>
                <a:noFill/>
              </a:ln>
              <a:solidFill>
                <a:sysClr val="windowText" lastClr="000000"/>
              </a:solidFill>
              <a:effectLst/>
              <a:uLnTx/>
              <a:uFillTx/>
              <a:latin typeface="Meiryo UI"/>
              <a:ea typeface="Meiryo UI"/>
              <a:cs typeface="+mn-cs"/>
            </a:endParaRPr>
          </a:p>
        </p:txBody>
      </p:sp>
      <p:sp>
        <p:nvSpPr>
          <p:cNvPr id="15" name="吹き出し: 四角形 63">
            <a:extLst>
              <a:ext uri="{FF2B5EF4-FFF2-40B4-BE49-F238E27FC236}">
                <a16:creationId xmlns:a16="http://schemas.microsoft.com/office/drawing/2014/main" id="{8243231A-8178-A9D3-1638-8CFD69E24FCA}"/>
              </a:ext>
            </a:extLst>
          </p:cNvPr>
          <p:cNvSpPr/>
          <p:nvPr/>
        </p:nvSpPr>
        <p:spPr>
          <a:xfrm>
            <a:off x="3186232" y="1168637"/>
            <a:ext cx="1528213" cy="469577"/>
          </a:xfrm>
          <a:prstGeom prst="wedgeRectCallout">
            <a:avLst>
              <a:gd name="adj1" fmla="val -83714"/>
              <a:gd name="adj2" fmla="val 62857"/>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rgbClr val="000000"/>
                </a:solidFill>
                <a:latin typeface="Meiryo" panose="020B0604030504040204" pitchFamily="34" charset="-128"/>
                <a:ea typeface="Meiryo" panose="020B0604030504040204" pitchFamily="34" charset="-128"/>
              </a:rPr>
              <a:t>空いて</a:t>
            </a:r>
            <a:r>
              <a:rPr lang="ja-JP" altLang="en-US" sz="1000" dirty="0" smtClean="0">
                <a:solidFill>
                  <a:srgbClr val="000000"/>
                </a:solidFill>
                <a:latin typeface="Meiryo" panose="020B0604030504040204" pitchFamily="34" charset="-128"/>
                <a:ea typeface="Meiryo" panose="020B0604030504040204" pitchFamily="34" charset="-128"/>
              </a:rPr>
              <a:t>いる時間枠に</a:t>
            </a:r>
            <a:endParaRPr lang="en-US" altLang="ja-JP" sz="1000" dirty="0" smtClean="0">
              <a:solidFill>
                <a:srgbClr val="000000"/>
              </a:solidFill>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rgbClr val="000000"/>
                </a:solidFill>
                <a:latin typeface="Meiryo" panose="020B0604030504040204" pitchFamily="34" charset="-128"/>
                <a:ea typeface="Meiryo" panose="020B0604030504040204" pitchFamily="34" charset="-128"/>
              </a:rPr>
              <a:t>予約</a:t>
            </a:r>
            <a:r>
              <a:rPr lang="ja-JP" altLang="en-US" sz="1000" dirty="0">
                <a:solidFill>
                  <a:srgbClr val="000000"/>
                </a:solidFill>
                <a:latin typeface="Meiryo" panose="020B0604030504040204" pitchFamily="34" charset="-128"/>
                <a:ea typeface="Meiryo" panose="020B0604030504040204" pitchFamily="34" charset="-128"/>
              </a:rPr>
              <a:t>を取って頂きます</a:t>
            </a:r>
            <a:endParaRPr kumimoji="1" lang="en-US" altLang="ja-JP" sz="10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p:txBody>
      </p:sp>
      <p:cxnSp>
        <p:nvCxnSpPr>
          <p:cNvPr id="3" name="コネクタ: カギ線 54">
            <a:extLst>
              <a:ext uri="{FF2B5EF4-FFF2-40B4-BE49-F238E27FC236}">
                <a16:creationId xmlns:a16="http://schemas.microsoft.com/office/drawing/2014/main" id="{26EA3E4C-B46F-D836-D5DF-CC0D8864B681}"/>
              </a:ext>
            </a:extLst>
          </p:cNvPr>
          <p:cNvCxnSpPr>
            <a:cxnSpLocks/>
            <a:stCxn id="214" idx="3"/>
            <a:endCxn id="11" idx="1"/>
          </p:cNvCxnSpPr>
          <p:nvPr/>
        </p:nvCxnSpPr>
        <p:spPr>
          <a:xfrm>
            <a:off x="1474918" y="1744839"/>
            <a:ext cx="765623" cy="28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43622AD7-AD2E-3961-C102-FBDB03548E35}"/>
              </a:ext>
            </a:extLst>
          </p:cNvPr>
          <p:cNvSpPr txBox="1"/>
          <p:nvPr/>
        </p:nvSpPr>
        <p:spPr>
          <a:xfrm>
            <a:off x="3356658" y="2222339"/>
            <a:ext cx="0" cy="0"/>
          </a:xfrm>
          <a:prstGeom prst="rect">
            <a:avLst/>
          </a:prstGeom>
          <a:noFill/>
        </p:spPr>
        <p:txBody>
          <a:bodyPr wrap="none" lIns="72000" rIns="72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err="1">
              <a:ln>
                <a:noFill/>
              </a:ln>
              <a:solidFill>
                <a:sysClr val="windowText" lastClr="000000"/>
              </a:solidFill>
              <a:effectLst/>
              <a:uLnTx/>
              <a:uFillTx/>
              <a:latin typeface="Meiryo UI"/>
              <a:ea typeface="Meiryo UI"/>
              <a:cs typeface="+mn-cs"/>
            </a:endParaRPr>
          </a:p>
        </p:txBody>
      </p:sp>
      <p:cxnSp>
        <p:nvCxnSpPr>
          <p:cNvPr id="4" name="コネクタ: カギ線 54">
            <a:extLst>
              <a:ext uri="{FF2B5EF4-FFF2-40B4-BE49-F238E27FC236}">
                <a16:creationId xmlns:a16="http://schemas.microsoft.com/office/drawing/2014/main" id="{C0A73DD6-0010-BFCE-BBF5-A9A60B7C7844}"/>
              </a:ext>
            </a:extLst>
          </p:cNvPr>
          <p:cNvCxnSpPr>
            <a:cxnSpLocks/>
            <a:stCxn id="241" idx="3"/>
            <a:endCxn id="256" idx="2"/>
          </p:cNvCxnSpPr>
          <p:nvPr/>
        </p:nvCxnSpPr>
        <p:spPr>
          <a:xfrm flipV="1">
            <a:off x="4930447" y="4998784"/>
            <a:ext cx="2113054" cy="898785"/>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吹き出し: 四角形 63">
            <a:extLst>
              <a:ext uri="{FF2B5EF4-FFF2-40B4-BE49-F238E27FC236}">
                <a16:creationId xmlns:a16="http://schemas.microsoft.com/office/drawing/2014/main" id="{B07FE680-A65F-1987-F9D8-E20788F2318E}"/>
              </a:ext>
            </a:extLst>
          </p:cNvPr>
          <p:cNvSpPr/>
          <p:nvPr/>
        </p:nvSpPr>
        <p:spPr>
          <a:xfrm>
            <a:off x="5351958" y="2395100"/>
            <a:ext cx="1386299" cy="700452"/>
          </a:xfrm>
          <a:prstGeom prst="wedgeRectCallout">
            <a:avLst>
              <a:gd name="adj1" fmla="val -76778"/>
              <a:gd name="adj2" fmla="val 38754"/>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予約</a:t>
            </a:r>
            <a:r>
              <a:rPr kumimoji="1" lang="ja-JP" altLang="en-US" sz="10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時間までに</a:t>
            </a:r>
            <a:r>
              <a:rPr kumimoji="1" lang="en-US" altLang="ja-JP" sz="10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a:r>
            <a:br>
              <a:rPr kumimoji="1" lang="en-US" altLang="ja-JP" sz="10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br>
            <a:r>
              <a:rPr kumimoji="1" lang="ja-JP" altLang="en-US" sz="10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ご来場頂けますよう、</a:t>
            </a:r>
            <a:endParaRPr kumimoji="1" lang="en-US" altLang="ja-JP" sz="10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ドライバー様へ</a:t>
            </a:r>
            <a:endParaRPr kumimoji="1" lang="en-US" altLang="ja-JP" sz="10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お伝え</a:t>
            </a:r>
            <a:r>
              <a:rPr kumimoji="1" lang="ja-JP" altLang="en-US" sz="10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ください。</a:t>
            </a:r>
            <a:endParaRPr kumimoji="1" lang="en-US" altLang="ja-JP" sz="10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p:txBody>
      </p:sp>
    </p:spTree>
    <p:extLst>
      <p:ext uri="{BB962C8B-B14F-4D97-AF65-F5344CB8AC3E}">
        <p14:creationId xmlns:p14="http://schemas.microsoft.com/office/powerpoint/2010/main" val="1764067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B89585D1-F3DA-EA9E-427C-4F25A3324CE9}"/>
              </a:ext>
            </a:extLst>
          </p:cNvPr>
          <p:cNvSpPr>
            <a:spLocks noGrp="1"/>
          </p:cNvSpPr>
          <p:nvPr>
            <p:ph type="body" sz="quarter" idx="10"/>
          </p:nvPr>
        </p:nvSpPr>
        <p:spPr>
          <a:xfrm>
            <a:off x="1878936" y="2991952"/>
            <a:ext cx="8501678" cy="874097"/>
          </a:xfrm>
        </p:spPr>
        <p:txBody>
          <a:bodyPr>
            <a:normAutofit/>
          </a:bodyPr>
          <a:lstStyle/>
          <a:p>
            <a:r>
              <a:rPr kumimoji="1" lang="en-US" altLang="ja-JP" sz="2800" dirty="0"/>
              <a:t>3</a:t>
            </a:r>
            <a:r>
              <a:rPr kumimoji="1" lang="ja-JP" altLang="en-US" sz="2800" dirty="0"/>
              <a:t>．運用ルール及びスケジュール</a:t>
            </a:r>
            <a:endParaRPr kumimoji="1" lang="en-US" altLang="ja-JP" dirty="0"/>
          </a:p>
        </p:txBody>
      </p:sp>
    </p:spTree>
    <p:extLst>
      <p:ext uri="{BB962C8B-B14F-4D97-AF65-F5344CB8AC3E}">
        <p14:creationId xmlns:p14="http://schemas.microsoft.com/office/powerpoint/2010/main" val="3178231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AA8EBC-3FEE-CACA-FA56-25F5762A6AA3}"/>
              </a:ext>
            </a:extLst>
          </p:cNvPr>
          <p:cNvSpPr>
            <a:spLocks noGrp="1"/>
          </p:cNvSpPr>
          <p:nvPr>
            <p:ph type="title"/>
          </p:nvPr>
        </p:nvSpPr>
        <p:spPr/>
        <p:txBody>
          <a:bodyPr/>
          <a:lstStyle/>
          <a:p>
            <a:r>
              <a:rPr lang="en-US" altLang="ja-JP" dirty="0"/>
              <a:t>MOVO Berth</a:t>
            </a:r>
            <a:r>
              <a:rPr lang="ja-JP" altLang="en-US" dirty="0"/>
              <a:t>の対象</a:t>
            </a:r>
            <a:endParaRPr kumimoji="1" lang="ja-JP" altLang="en-US" b="0" dirty="0"/>
          </a:p>
        </p:txBody>
      </p:sp>
      <p:sp>
        <p:nvSpPr>
          <p:cNvPr id="3" name="テキスト プレースホルダー 12">
            <a:extLst>
              <a:ext uri="{FF2B5EF4-FFF2-40B4-BE49-F238E27FC236}">
                <a16:creationId xmlns:a16="http://schemas.microsoft.com/office/drawing/2014/main" id="{AA6F8693-3F7A-8019-36A7-1BCE137D915F}"/>
              </a:ext>
            </a:extLst>
          </p:cNvPr>
          <p:cNvSpPr>
            <a:spLocks noGrp="1"/>
          </p:cNvSpPr>
          <p:nvPr>
            <p:ph type="body" sz="quarter" idx="10"/>
          </p:nvPr>
        </p:nvSpPr>
        <p:spPr>
          <a:xfrm>
            <a:off x="509862" y="2168053"/>
            <a:ext cx="10824518" cy="1893419"/>
          </a:xfrm>
        </p:spPr>
        <p:txBody>
          <a:bodyPr/>
          <a:lstStyle/>
          <a:p>
            <a:r>
              <a:rPr lang="ja-JP" altLang="en-US" dirty="0"/>
              <a:t>●ご案内を差し上げている輸出入貨物における入出庫の車両が「</a:t>
            </a:r>
            <a:r>
              <a:rPr lang="en-US" altLang="ja-JP" dirty="0"/>
              <a:t>MOVO Berth</a:t>
            </a:r>
            <a:r>
              <a:rPr lang="ja-JP" altLang="en-US" dirty="0"/>
              <a:t>」の対象となります。</a:t>
            </a:r>
            <a:endParaRPr lang="en-US" altLang="ja-JP" dirty="0"/>
          </a:p>
          <a:p>
            <a:endParaRPr lang="en-US" altLang="ja-JP" dirty="0"/>
          </a:p>
          <a:p>
            <a:r>
              <a:rPr lang="ja-JP" altLang="en-US" dirty="0"/>
              <a:t>●対象外：</a:t>
            </a:r>
            <a:r>
              <a:rPr lang="ja-JP" altLang="en-US" dirty="0" smtClean="0"/>
              <a:t>納品先</a:t>
            </a:r>
            <a:r>
              <a:rPr lang="ja-JP" altLang="en-US" dirty="0"/>
              <a:t>または搬出元の電話番号が</a:t>
            </a:r>
            <a:r>
              <a:rPr lang="en-US" altLang="ja-JP" dirty="0"/>
              <a:t>03-5755-0139</a:t>
            </a:r>
            <a:r>
              <a:rPr lang="ja-JP" altLang="en-US" dirty="0"/>
              <a:t>（他部署の為</a:t>
            </a:r>
            <a:r>
              <a:rPr lang="ja-JP" altLang="en-US" dirty="0" smtClean="0"/>
              <a:t>）の貨物</a:t>
            </a:r>
            <a:endParaRPr lang="en-US" altLang="ja-JP" dirty="0"/>
          </a:p>
          <a:p>
            <a:r>
              <a:rPr lang="ja-JP" altLang="en-US" dirty="0"/>
              <a:t>　　　　　　　 </a:t>
            </a:r>
            <a:r>
              <a:rPr lang="ja-JP" altLang="en-US" dirty="0" smtClean="0"/>
              <a:t>作業等で</a:t>
            </a:r>
            <a:r>
              <a:rPr lang="ja-JP" altLang="en-US" dirty="0"/>
              <a:t>使用</a:t>
            </a:r>
            <a:r>
              <a:rPr lang="ja-JP" altLang="en-US" dirty="0" smtClean="0"/>
              <a:t>する部材等を納品いただく納品業者様</a:t>
            </a:r>
            <a:endParaRPr lang="en-US" altLang="ja-JP" dirty="0"/>
          </a:p>
          <a:p>
            <a:r>
              <a:rPr lang="ja-JP" altLang="en-US" dirty="0"/>
              <a:t>　　　　　　　 　</a:t>
            </a:r>
            <a:endParaRPr lang="en-US" altLang="ja-JP" dirty="0"/>
          </a:p>
          <a:p>
            <a:endParaRPr lang="en-US" altLang="ja-JP" dirty="0"/>
          </a:p>
          <a:p>
            <a:r>
              <a:rPr lang="en-US" altLang="ja-JP" dirty="0"/>
              <a:t>※</a:t>
            </a:r>
            <a:r>
              <a:rPr lang="ja-JP" altLang="en-US" dirty="0"/>
              <a:t>「</a:t>
            </a:r>
            <a:r>
              <a:rPr lang="en-US" altLang="ja-JP" dirty="0"/>
              <a:t>MOVO Berth</a:t>
            </a:r>
            <a:r>
              <a:rPr lang="ja-JP" altLang="en-US" dirty="0"/>
              <a:t>」を活用して事前予約いただきますよう、よろしくお願いいたします。</a:t>
            </a:r>
          </a:p>
          <a:p>
            <a:endParaRPr lang="en-US" altLang="ja-JP" dirty="0"/>
          </a:p>
        </p:txBody>
      </p:sp>
    </p:spTree>
    <p:extLst>
      <p:ext uri="{BB962C8B-B14F-4D97-AF65-F5344CB8AC3E}">
        <p14:creationId xmlns:p14="http://schemas.microsoft.com/office/powerpoint/2010/main" val="962316784"/>
      </p:ext>
    </p:extLst>
  </p:cSld>
  <p:clrMapOvr>
    <a:masterClrMapping/>
  </p:clrMapOvr>
</p:sld>
</file>

<file path=ppt/theme/theme1.xml><?xml version="1.0" encoding="utf-8"?>
<a:theme xmlns:a="http://schemas.openxmlformats.org/drawingml/2006/main" name="Office テーマ">
  <a:themeElements>
    <a:clrScheme name="Hacobu カラーパレット2023">
      <a:dk1>
        <a:srgbClr val="3F3F3F"/>
      </a:dk1>
      <a:lt1>
        <a:srgbClr val="FFFFFF"/>
      </a:lt1>
      <a:dk2>
        <a:srgbClr val="F2001C"/>
      </a:dk2>
      <a:lt2>
        <a:srgbClr val="000000"/>
      </a:lt2>
      <a:accent1>
        <a:srgbClr val="F2001C"/>
      </a:accent1>
      <a:accent2>
        <a:srgbClr val="FF93A0"/>
      </a:accent2>
      <a:accent3>
        <a:srgbClr val="000000"/>
      </a:accent3>
      <a:accent4>
        <a:srgbClr val="FBB400"/>
      </a:accent4>
      <a:accent5>
        <a:srgbClr val="FFFFFF"/>
      </a:accent5>
      <a:accent6>
        <a:srgbClr val="FFFFFF"/>
      </a:accent6>
      <a:hlink>
        <a:srgbClr val="0070C0"/>
      </a:hlink>
      <a:folHlink>
        <a:srgbClr val="7030A0"/>
      </a:folHlink>
    </a:clrScheme>
    <a:fontScheme name="Hacobu フォント2023">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l">
          <a:spcBef>
            <a:spcPts val="600"/>
          </a:spcBef>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0" indent="0" algn="l">
          <a:lnSpc>
            <a:spcPct val="100000"/>
          </a:lnSpc>
          <a:spcBef>
            <a:spcPts val="600"/>
          </a:spcBef>
          <a:buFont typeface="Arial" panose="020B0604020202020204" pitchFamily="34" charset="0"/>
          <a:buNone/>
          <a:defRPr kumimoji="1"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049D8C172F37448856683251DA392F7" ma:contentTypeVersion="4" ma:contentTypeDescription="新しいドキュメントを作成します。" ma:contentTypeScope="" ma:versionID="2e7afc91e8034263fb450d06c3f9a7f1">
  <xsd:schema xmlns:xsd="http://www.w3.org/2001/XMLSchema" xmlns:xs="http://www.w3.org/2001/XMLSchema" xmlns:p="http://schemas.microsoft.com/office/2006/metadata/properties" xmlns:ns3="750f2798-e42b-492c-816b-d854267d47ad" targetNamespace="http://schemas.microsoft.com/office/2006/metadata/properties" ma:root="true" ma:fieldsID="d099b4cb691faa46fa7fda2d48ea09f0" ns3:_="">
    <xsd:import namespace="750f2798-e42b-492c-816b-d854267d47ad"/>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0f2798-e42b-492c-816b-d854267d47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7CEB73-F8EF-49CD-936B-2FD54B8530D5}">
  <ds:schemaRefs>
    <ds:schemaRef ds:uri="http://schemas.microsoft.com/sharepoint/v3/contenttype/forms"/>
  </ds:schemaRefs>
</ds:datastoreItem>
</file>

<file path=customXml/itemProps2.xml><?xml version="1.0" encoding="utf-8"?>
<ds:datastoreItem xmlns:ds="http://schemas.openxmlformats.org/officeDocument/2006/customXml" ds:itemID="{0B11DD79-8C92-4E6D-8020-EB04E3EE7779}">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750f2798-e42b-492c-816b-d854267d47ad"/>
    <ds:schemaRef ds:uri="http://www.w3.org/XML/1998/namespace"/>
  </ds:schemaRefs>
</ds:datastoreItem>
</file>

<file path=customXml/itemProps3.xml><?xml version="1.0" encoding="utf-8"?>
<ds:datastoreItem xmlns:ds="http://schemas.openxmlformats.org/officeDocument/2006/customXml" ds:itemID="{F9D2109F-852B-413A-8796-91AE102C2A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0f2798-e42b-492c-816b-d854267d47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2024</TotalTime>
  <Words>3328</Words>
  <Application>Microsoft Office PowerPoint</Application>
  <PresentationFormat>ワイド画面</PresentationFormat>
  <Paragraphs>423</Paragraphs>
  <Slides>41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41</vt:i4>
      </vt:variant>
    </vt:vector>
  </HeadingPairs>
  <TitlesOfParts>
    <vt:vector size="51" baseType="lpstr">
      <vt:lpstr>Meiryo UI</vt:lpstr>
      <vt:lpstr>NotoSansJP</vt:lpstr>
      <vt:lpstr>Meiryo</vt:lpstr>
      <vt:lpstr>Meiryo</vt:lpstr>
      <vt:lpstr>游ゴシック</vt:lpstr>
      <vt:lpstr>Arial</vt:lpstr>
      <vt:lpstr>Calibri</vt:lpstr>
      <vt:lpstr>Times New Roman</vt:lpstr>
      <vt:lpstr>Wingdings</vt:lpstr>
      <vt:lpstr>Office テーマ</vt:lpstr>
      <vt:lpstr>トラック予約受付サービス「MOVO Berth」 配送手配事業者様向け　予約マニュアル</vt:lpstr>
      <vt:lpstr>PowerPoint プレゼンテーション</vt:lpstr>
      <vt:lpstr>PowerPoint プレゼンテーション</vt:lpstr>
      <vt:lpstr>システム導入の背景と目的</vt:lpstr>
      <vt:lpstr>PowerPoint プレゼンテーション</vt:lpstr>
      <vt:lpstr>MOVO Berth（ムーボ バース）について</vt:lpstr>
      <vt:lpstr>MOVO導入後の業務フロー（入出庫）</vt:lpstr>
      <vt:lpstr>PowerPoint プレゼンテーション</vt:lpstr>
      <vt:lpstr>MOVO Berthの対象</vt:lpstr>
      <vt:lpstr>拠点におけるトラックの動き</vt:lpstr>
      <vt:lpstr>MOVO運用ルール①</vt:lpstr>
      <vt:lpstr>MOVO運用ルール②　出庫予約について</vt:lpstr>
      <vt:lpstr>MOVO運用ルール③　必要書類について　</vt:lpstr>
      <vt:lpstr>導入スケジュール</vt:lpstr>
      <vt:lpstr>PowerPoint プレゼンテーション</vt:lpstr>
      <vt:lpstr>拠点コード登録申請のお願い</vt:lpstr>
      <vt:lpstr>予約をするための拠点コード登録方法</vt:lpstr>
      <vt:lpstr>PowerPoint プレゼンテーション</vt:lpstr>
      <vt:lpstr>【予約アカウントをお持ちでない事業所】拠点コード登録申請</vt:lpstr>
      <vt:lpstr>【予約アカウントをお持ちでない事業所】拠点コード登録申請</vt:lpstr>
      <vt:lpstr>【予約アカウントをお持ちでない事業所】拠点コード登録申請</vt:lpstr>
      <vt:lpstr>【予約アカウントをお持ちでない事業所】パスワード設定依頼メールの配信</vt:lpstr>
      <vt:lpstr>【予約アカウントをお持ちの事業所】拠点コード登録申請</vt:lpstr>
      <vt:lpstr>【予約アカウントをお持ちの事業所】拠点コード登録申請</vt:lpstr>
      <vt:lpstr>【予約アカウントをお持ちの事業所】拠点コード登録申請</vt:lpstr>
      <vt:lpstr>【予約アカウントをお持ちの事業所】拠点コード登録申請</vt:lpstr>
      <vt:lpstr>PowerPoint プレゼンテーション</vt:lpstr>
      <vt:lpstr>予約方法：MOVOへログイン</vt:lpstr>
      <vt:lpstr>予約方法：予約作成ページを開く</vt:lpstr>
      <vt:lpstr>予約方法：必要な情報を入力する-1</vt:lpstr>
      <vt:lpstr>予約方法：必要な情報を入力する-2</vt:lpstr>
      <vt:lpstr>ヘルプページのご案内</vt:lpstr>
      <vt:lpstr>予約作成時に運用ルールを必ずご確認ください</vt:lpstr>
      <vt:lpstr>動作確認済み環境　2024/01/19時点</vt:lpstr>
      <vt:lpstr>PowerPoint プレゼンテーション</vt:lpstr>
      <vt:lpstr>よくある質問</vt:lpstr>
      <vt:lpstr>よくある質問</vt:lpstr>
      <vt:lpstr>よくある質問</vt:lpstr>
      <vt:lpstr>問い合わせ先</vt:lpstr>
      <vt:lpstr>参考：問合せ内容例</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飯塚 信彦</dc:creator>
  <cp:lastModifiedBy>山九株式会社</cp:lastModifiedBy>
  <cp:revision>119</cp:revision>
  <cp:lastPrinted>2024-09-19T23:48:50Z</cp:lastPrinted>
  <dcterms:created xsi:type="dcterms:W3CDTF">2023-05-11T08:43:04Z</dcterms:created>
  <dcterms:modified xsi:type="dcterms:W3CDTF">2024-09-20T09:09:54Z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0x010100F049D8C172F37448856683251DA392F7</vt:lpwstr>
  </property>
</Properties>
</file>